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2" r:id="rId4"/>
    <p:sldId id="263" r:id="rId5"/>
    <p:sldId id="264" r:id="rId6"/>
    <p:sldId id="266" r:id="rId7"/>
    <p:sldId id="267" r:id="rId8"/>
    <p:sldId id="268" r:id="rId9"/>
    <p:sldId id="269" r:id="rId10"/>
    <p:sldId id="2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4F7B6D-65F6-C983-2AE1-4B138CD933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24C5C754-B269-4508-3406-1CEEAF186B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E8515876-106A-EAA4-27AE-44474979BD57}"/>
              </a:ext>
            </a:extLst>
          </p:cNvPr>
          <p:cNvSpPr>
            <a:spLocks noGrp="1"/>
          </p:cNvSpPr>
          <p:nvPr>
            <p:ph type="dt" sz="half" idx="10"/>
          </p:nvPr>
        </p:nvSpPr>
        <p:spPr/>
        <p:txBody>
          <a:bodyPr/>
          <a:lstStyle/>
          <a:p>
            <a:fld id="{5F135A95-19F1-412C-BD56-CCF782B2B9A2}" type="datetimeFigureOut">
              <a:rPr lang="en-US" smtClean="0"/>
              <a:t>7/20/2023</a:t>
            </a:fld>
            <a:endParaRPr lang="en-US"/>
          </a:p>
        </p:txBody>
      </p:sp>
      <p:sp>
        <p:nvSpPr>
          <p:cNvPr id="5" name="Footer Placeholder 4">
            <a:extLst>
              <a:ext uri="{FF2B5EF4-FFF2-40B4-BE49-F238E27FC236}">
                <a16:creationId xmlns:a16="http://schemas.microsoft.com/office/drawing/2014/main" xmlns="" id="{B17458D2-604C-D353-21BE-E2DCBE2E71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46FC406-BDC8-0607-3545-8A8C51B88EBD}"/>
              </a:ext>
            </a:extLst>
          </p:cNvPr>
          <p:cNvSpPr>
            <a:spLocks noGrp="1"/>
          </p:cNvSpPr>
          <p:nvPr>
            <p:ph type="sldNum" sz="quarter" idx="12"/>
          </p:nvPr>
        </p:nvSpPr>
        <p:spPr/>
        <p:txBody>
          <a:bodyPr/>
          <a:lstStyle/>
          <a:p>
            <a:fld id="{F0ED8687-7FBD-488B-A6A1-817C39FEFF43}" type="slidenum">
              <a:rPr lang="en-US" smtClean="0"/>
              <a:t>‹#›</a:t>
            </a:fld>
            <a:endParaRPr lang="en-US"/>
          </a:p>
        </p:txBody>
      </p:sp>
    </p:spTree>
    <p:extLst>
      <p:ext uri="{BB962C8B-B14F-4D97-AF65-F5344CB8AC3E}">
        <p14:creationId xmlns:p14="http://schemas.microsoft.com/office/powerpoint/2010/main" val="1617200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ECE919-121C-305E-66A4-F939B6D6E9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674DE454-7535-A7CB-53E1-C02893DF04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7B55B52-56A3-EE7F-1A4E-FC9CF654B62A}"/>
              </a:ext>
            </a:extLst>
          </p:cNvPr>
          <p:cNvSpPr>
            <a:spLocks noGrp="1"/>
          </p:cNvSpPr>
          <p:nvPr>
            <p:ph type="dt" sz="half" idx="10"/>
          </p:nvPr>
        </p:nvSpPr>
        <p:spPr/>
        <p:txBody>
          <a:bodyPr/>
          <a:lstStyle/>
          <a:p>
            <a:fld id="{5F135A95-19F1-412C-BD56-CCF782B2B9A2}" type="datetimeFigureOut">
              <a:rPr lang="en-US" smtClean="0"/>
              <a:t>7/20/2023</a:t>
            </a:fld>
            <a:endParaRPr lang="en-US"/>
          </a:p>
        </p:txBody>
      </p:sp>
      <p:sp>
        <p:nvSpPr>
          <p:cNvPr id="5" name="Footer Placeholder 4">
            <a:extLst>
              <a:ext uri="{FF2B5EF4-FFF2-40B4-BE49-F238E27FC236}">
                <a16:creationId xmlns:a16="http://schemas.microsoft.com/office/drawing/2014/main" xmlns="" id="{A4BD3382-6127-057A-FB56-7EC3F685A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EF89186-16C9-CBBA-01DA-6FCAD764A1DE}"/>
              </a:ext>
            </a:extLst>
          </p:cNvPr>
          <p:cNvSpPr>
            <a:spLocks noGrp="1"/>
          </p:cNvSpPr>
          <p:nvPr>
            <p:ph type="sldNum" sz="quarter" idx="12"/>
          </p:nvPr>
        </p:nvSpPr>
        <p:spPr/>
        <p:txBody>
          <a:bodyPr/>
          <a:lstStyle/>
          <a:p>
            <a:fld id="{F0ED8687-7FBD-488B-A6A1-817C39FEFF43}" type="slidenum">
              <a:rPr lang="en-US" smtClean="0"/>
              <a:t>‹#›</a:t>
            </a:fld>
            <a:endParaRPr lang="en-US"/>
          </a:p>
        </p:txBody>
      </p:sp>
    </p:spTree>
    <p:extLst>
      <p:ext uri="{BB962C8B-B14F-4D97-AF65-F5344CB8AC3E}">
        <p14:creationId xmlns:p14="http://schemas.microsoft.com/office/powerpoint/2010/main" val="1788055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29B286B-8CB4-6590-9643-FB1AA01A78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187DCB61-35C0-5880-CB8B-41A58C54FF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4043FD6-DB26-93E2-614A-BEA909667F3B}"/>
              </a:ext>
            </a:extLst>
          </p:cNvPr>
          <p:cNvSpPr>
            <a:spLocks noGrp="1"/>
          </p:cNvSpPr>
          <p:nvPr>
            <p:ph type="dt" sz="half" idx="10"/>
          </p:nvPr>
        </p:nvSpPr>
        <p:spPr/>
        <p:txBody>
          <a:bodyPr/>
          <a:lstStyle/>
          <a:p>
            <a:fld id="{5F135A95-19F1-412C-BD56-CCF782B2B9A2}" type="datetimeFigureOut">
              <a:rPr lang="en-US" smtClean="0"/>
              <a:t>7/20/2023</a:t>
            </a:fld>
            <a:endParaRPr lang="en-US"/>
          </a:p>
        </p:txBody>
      </p:sp>
      <p:sp>
        <p:nvSpPr>
          <p:cNvPr id="5" name="Footer Placeholder 4">
            <a:extLst>
              <a:ext uri="{FF2B5EF4-FFF2-40B4-BE49-F238E27FC236}">
                <a16:creationId xmlns:a16="http://schemas.microsoft.com/office/drawing/2014/main" xmlns="" id="{C5591E45-EC71-6C2D-5531-7B8449554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0273590-9399-20AB-E74A-D80B9A1D47B4}"/>
              </a:ext>
            </a:extLst>
          </p:cNvPr>
          <p:cNvSpPr>
            <a:spLocks noGrp="1"/>
          </p:cNvSpPr>
          <p:nvPr>
            <p:ph type="sldNum" sz="quarter" idx="12"/>
          </p:nvPr>
        </p:nvSpPr>
        <p:spPr/>
        <p:txBody>
          <a:bodyPr/>
          <a:lstStyle/>
          <a:p>
            <a:fld id="{F0ED8687-7FBD-488B-A6A1-817C39FEFF43}" type="slidenum">
              <a:rPr lang="en-US" smtClean="0"/>
              <a:t>‹#›</a:t>
            </a:fld>
            <a:endParaRPr lang="en-US"/>
          </a:p>
        </p:txBody>
      </p:sp>
    </p:spTree>
    <p:extLst>
      <p:ext uri="{BB962C8B-B14F-4D97-AF65-F5344CB8AC3E}">
        <p14:creationId xmlns:p14="http://schemas.microsoft.com/office/powerpoint/2010/main" val="3501422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6C5F98-F234-B79C-FD73-6A4A8EF04B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E73D61D-3560-E424-06A5-F41C647EB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9D3B2F1-A607-59A5-C837-404911EA46DE}"/>
              </a:ext>
            </a:extLst>
          </p:cNvPr>
          <p:cNvSpPr>
            <a:spLocks noGrp="1"/>
          </p:cNvSpPr>
          <p:nvPr>
            <p:ph type="dt" sz="half" idx="10"/>
          </p:nvPr>
        </p:nvSpPr>
        <p:spPr/>
        <p:txBody>
          <a:bodyPr/>
          <a:lstStyle/>
          <a:p>
            <a:fld id="{5F135A95-19F1-412C-BD56-CCF782B2B9A2}" type="datetimeFigureOut">
              <a:rPr lang="en-US" smtClean="0"/>
              <a:t>7/20/2023</a:t>
            </a:fld>
            <a:endParaRPr lang="en-US"/>
          </a:p>
        </p:txBody>
      </p:sp>
      <p:sp>
        <p:nvSpPr>
          <p:cNvPr id="5" name="Footer Placeholder 4">
            <a:extLst>
              <a:ext uri="{FF2B5EF4-FFF2-40B4-BE49-F238E27FC236}">
                <a16:creationId xmlns:a16="http://schemas.microsoft.com/office/drawing/2014/main" xmlns="" id="{3298C862-109F-7891-F586-41E952B1E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A978B8B-5127-0531-DB28-DBCAA11CA0FB}"/>
              </a:ext>
            </a:extLst>
          </p:cNvPr>
          <p:cNvSpPr>
            <a:spLocks noGrp="1"/>
          </p:cNvSpPr>
          <p:nvPr>
            <p:ph type="sldNum" sz="quarter" idx="12"/>
          </p:nvPr>
        </p:nvSpPr>
        <p:spPr/>
        <p:txBody>
          <a:bodyPr/>
          <a:lstStyle/>
          <a:p>
            <a:fld id="{F0ED8687-7FBD-488B-A6A1-817C39FEFF43}" type="slidenum">
              <a:rPr lang="en-US" smtClean="0"/>
              <a:t>‹#›</a:t>
            </a:fld>
            <a:endParaRPr lang="en-US"/>
          </a:p>
        </p:txBody>
      </p:sp>
    </p:spTree>
    <p:extLst>
      <p:ext uri="{BB962C8B-B14F-4D97-AF65-F5344CB8AC3E}">
        <p14:creationId xmlns:p14="http://schemas.microsoft.com/office/powerpoint/2010/main" val="2412090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DC4B84-0654-3A44-2234-29303327FA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D5CC9CC5-0CD2-5365-D91D-AF82BDA173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A4F3B9DE-FD2C-CA1F-091A-7A989E528A7A}"/>
              </a:ext>
            </a:extLst>
          </p:cNvPr>
          <p:cNvSpPr>
            <a:spLocks noGrp="1"/>
          </p:cNvSpPr>
          <p:nvPr>
            <p:ph type="dt" sz="half" idx="10"/>
          </p:nvPr>
        </p:nvSpPr>
        <p:spPr/>
        <p:txBody>
          <a:bodyPr/>
          <a:lstStyle/>
          <a:p>
            <a:fld id="{5F135A95-19F1-412C-BD56-CCF782B2B9A2}" type="datetimeFigureOut">
              <a:rPr lang="en-US" smtClean="0"/>
              <a:t>7/20/2023</a:t>
            </a:fld>
            <a:endParaRPr lang="en-US"/>
          </a:p>
        </p:txBody>
      </p:sp>
      <p:sp>
        <p:nvSpPr>
          <p:cNvPr id="5" name="Footer Placeholder 4">
            <a:extLst>
              <a:ext uri="{FF2B5EF4-FFF2-40B4-BE49-F238E27FC236}">
                <a16:creationId xmlns:a16="http://schemas.microsoft.com/office/drawing/2014/main" xmlns="" id="{148C47B6-5F6E-3C3A-8738-BE2A562450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8FB6B69-C05D-77E8-3F1A-9F9CEA57A7B0}"/>
              </a:ext>
            </a:extLst>
          </p:cNvPr>
          <p:cNvSpPr>
            <a:spLocks noGrp="1"/>
          </p:cNvSpPr>
          <p:nvPr>
            <p:ph type="sldNum" sz="quarter" idx="12"/>
          </p:nvPr>
        </p:nvSpPr>
        <p:spPr/>
        <p:txBody>
          <a:bodyPr/>
          <a:lstStyle/>
          <a:p>
            <a:fld id="{F0ED8687-7FBD-488B-A6A1-817C39FEFF43}" type="slidenum">
              <a:rPr lang="en-US" smtClean="0"/>
              <a:t>‹#›</a:t>
            </a:fld>
            <a:endParaRPr lang="en-US"/>
          </a:p>
        </p:txBody>
      </p:sp>
    </p:spTree>
    <p:extLst>
      <p:ext uri="{BB962C8B-B14F-4D97-AF65-F5344CB8AC3E}">
        <p14:creationId xmlns:p14="http://schemas.microsoft.com/office/powerpoint/2010/main" val="111901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8C8C62-7D31-CD64-B924-8E4D9DA0D2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A0EF7C1-E27C-B21E-B857-070C10B2AE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FBA67AB3-B352-5621-A3CF-55D15DFBC1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CA147548-F7E8-ACF2-B37F-9B32F2758A9A}"/>
              </a:ext>
            </a:extLst>
          </p:cNvPr>
          <p:cNvSpPr>
            <a:spLocks noGrp="1"/>
          </p:cNvSpPr>
          <p:nvPr>
            <p:ph type="dt" sz="half" idx="10"/>
          </p:nvPr>
        </p:nvSpPr>
        <p:spPr/>
        <p:txBody>
          <a:bodyPr/>
          <a:lstStyle/>
          <a:p>
            <a:fld id="{5F135A95-19F1-412C-BD56-CCF782B2B9A2}" type="datetimeFigureOut">
              <a:rPr lang="en-US" smtClean="0"/>
              <a:t>7/20/2023</a:t>
            </a:fld>
            <a:endParaRPr lang="en-US"/>
          </a:p>
        </p:txBody>
      </p:sp>
      <p:sp>
        <p:nvSpPr>
          <p:cNvPr id="6" name="Footer Placeholder 5">
            <a:extLst>
              <a:ext uri="{FF2B5EF4-FFF2-40B4-BE49-F238E27FC236}">
                <a16:creationId xmlns:a16="http://schemas.microsoft.com/office/drawing/2014/main" xmlns="" id="{F717EFFF-4E0B-A01D-6E69-8676CCC59C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D3B62CE-4F34-AC88-3DCD-9FF2B95F71EE}"/>
              </a:ext>
            </a:extLst>
          </p:cNvPr>
          <p:cNvSpPr>
            <a:spLocks noGrp="1"/>
          </p:cNvSpPr>
          <p:nvPr>
            <p:ph type="sldNum" sz="quarter" idx="12"/>
          </p:nvPr>
        </p:nvSpPr>
        <p:spPr/>
        <p:txBody>
          <a:bodyPr/>
          <a:lstStyle/>
          <a:p>
            <a:fld id="{F0ED8687-7FBD-488B-A6A1-817C39FEFF43}" type="slidenum">
              <a:rPr lang="en-US" smtClean="0"/>
              <a:t>‹#›</a:t>
            </a:fld>
            <a:endParaRPr lang="en-US"/>
          </a:p>
        </p:txBody>
      </p:sp>
    </p:spTree>
    <p:extLst>
      <p:ext uri="{BB962C8B-B14F-4D97-AF65-F5344CB8AC3E}">
        <p14:creationId xmlns:p14="http://schemas.microsoft.com/office/powerpoint/2010/main" val="1637643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51B3C-40B4-B44A-3EFD-2C73339C59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2313288-1BCD-222D-1D56-D73B84272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F9A61767-6CA0-325E-21E1-A88303F315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97A3E7B-CD13-412C-2E56-6B9D67236E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6F75A856-8352-DE54-F59A-A5FF14CBFE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399BB7E-B72F-88B7-7D6A-29301083957E}"/>
              </a:ext>
            </a:extLst>
          </p:cNvPr>
          <p:cNvSpPr>
            <a:spLocks noGrp="1"/>
          </p:cNvSpPr>
          <p:nvPr>
            <p:ph type="dt" sz="half" idx="10"/>
          </p:nvPr>
        </p:nvSpPr>
        <p:spPr/>
        <p:txBody>
          <a:bodyPr/>
          <a:lstStyle/>
          <a:p>
            <a:fld id="{5F135A95-19F1-412C-BD56-CCF782B2B9A2}" type="datetimeFigureOut">
              <a:rPr lang="en-US" smtClean="0"/>
              <a:t>7/20/2023</a:t>
            </a:fld>
            <a:endParaRPr lang="en-US"/>
          </a:p>
        </p:txBody>
      </p:sp>
      <p:sp>
        <p:nvSpPr>
          <p:cNvPr id="8" name="Footer Placeholder 7">
            <a:extLst>
              <a:ext uri="{FF2B5EF4-FFF2-40B4-BE49-F238E27FC236}">
                <a16:creationId xmlns:a16="http://schemas.microsoft.com/office/drawing/2014/main" xmlns="" id="{8D5009A8-2D02-5F91-5FBF-DA9659E57D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C182B43D-DD50-0B34-6CD4-194701DB43A4}"/>
              </a:ext>
            </a:extLst>
          </p:cNvPr>
          <p:cNvSpPr>
            <a:spLocks noGrp="1"/>
          </p:cNvSpPr>
          <p:nvPr>
            <p:ph type="sldNum" sz="quarter" idx="12"/>
          </p:nvPr>
        </p:nvSpPr>
        <p:spPr/>
        <p:txBody>
          <a:bodyPr/>
          <a:lstStyle/>
          <a:p>
            <a:fld id="{F0ED8687-7FBD-488B-A6A1-817C39FEFF43}" type="slidenum">
              <a:rPr lang="en-US" smtClean="0"/>
              <a:t>‹#›</a:t>
            </a:fld>
            <a:endParaRPr lang="en-US"/>
          </a:p>
        </p:txBody>
      </p:sp>
    </p:spTree>
    <p:extLst>
      <p:ext uri="{BB962C8B-B14F-4D97-AF65-F5344CB8AC3E}">
        <p14:creationId xmlns:p14="http://schemas.microsoft.com/office/powerpoint/2010/main" val="3666424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34DC27-7F10-42DB-AA03-07AEA6D964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363316BD-FA3D-1FC1-EC6B-C9524B332CC9}"/>
              </a:ext>
            </a:extLst>
          </p:cNvPr>
          <p:cNvSpPr>
            <a:spLocks noGrp="1"/>
          </p:cNvSpPr>
          <p:nvPr>
            <p:ph type="dt" sz="half" idx="10"/>
          </p:nvPr>
        </p:nvSpPr>
        <p:spPr/>
        <p:txBody>
          <a:bodyPr/>
          <a:lstStyle/>
          <a:p>
            <a:fld id="{5F135A95-19F1-412C-BD56-CCF782B2B9A2}" type="datetimeFigureOut">
              <a:rPr lang="en-US" smtClean="0"/>
              <a:t>7/20/2023</a:t>
            </a:fld>
            <a:endParaRPr lang="en-US"/>
          </a:p>
        </p:txBody>
      </p:sp>
      <p:sp>
        <p:nvSpPr>
          <p:cNvPr id="4" name="Footer Placeholder 3">
            <a:extLst>
              <a:ext uri="{FF2B5EF4-FFF2-40B4-BE49-F238E27FC236}">
                <a16:creationId xmlns:a16="http://schemas.microsoft.com/office/drawing/2014/main" xmlns="" id="{01DA7372-860C-7788-160C-87C3CE3257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A9B3C3DC-C89F-9912-710B-F7CF8FC42970}"/>
              </a:ext>
            </a:extLst>
          </p:cNvPr>
          <p:cNvSpPr>
            <a:spLocks noGrp="1"/>
          </p:cNvSpPr>
          <p:nvPr>
            <p:ph type="sldNum" sz="quarter" idx="12"/>
          </p:nvPr>
        </p:nvSpPr>
        <p:spPr/>
        <p:txBody>
          <a:bodyPr/>
          <a:lstStyle/>
          <a:p>
            <a:fld id="{F0ED8687-7FBD-488B-A6A1-817C39FEFF43}" type="slidenum">
              <a:rPr lang="en-US" smtClean="0"/>
              <a:t>‹#›</a:t>
            </a:fld>
            <a:endParaRPr lang="en-US"/>
          </a:p>
        </p:txBody>
      </p:sp>
    </p:spTree>
    <p:extLst>
      <p:ext uri="{BB962C8B-B14F-4D97-AF65-F5344CB8AC3E}">
        <p14:creationId xmlns:p14="http://schemas.microsoft.com/office/powerpoint/2010/main" val="3128592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78F61AD-30B3-37E5-B3A2-8EDE7F69FD27}"/>
              </a:ext>
            </a:extLst>
          </p:cNvPr>
          <p:cNvSpPr>
            <a:spLocks noGrp="1"/>
          </p:cNvSpPr>
          <p:nvPr>
            <p:ph type="dt" sz="half" idx="10"/>
          </p:nvPr>
        </p:nvSpPr>
        <p:spPr/>
        <p:txBody>
          <a:bodyPr/>
          <a:lstStyle/>
          <a:p>
            <a:fld id="{5F135A95-19F1-412C-BD56-CCF782B2B9A2}" type="datetimeFigureOut">
              <a:rPr lang="en-US" smtClean="0"/>
              <a:t>7/20/2023</a:t>
            </a:fld>
            <a:endParaRPr lang="en-US"/>
          </a:p>
        </p:txBody>
      </p:sp>
      <p:sp>
        <p:nvSpPr>
          <p:cNvPr id="3" name="Footer Placeholder 2">
            <a:extLst>
              <a:ext uri="{FF2B5EF4-FFF2-40B4-BE49-F238E27FC236}">
                <a16:creationId xmlns:a16="http://schemas.microsoft.com/office/drawing/2014/main" xmlns="" id="{50F8904E-DEE4-D85E-1E79-344D07C4F1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24DA244-4320-C7BE-5844-C256218F4CC4}"/>
              </a:ext>
            </a:extLst>
          </p:cNvPr>
          <p:cNvSpPr>
            <a:spLocks noGrp="1"/>
          </p:cNvSpPr>
          <p:nvPr>
            <p:ph type="sldNum" sz="quarter" idx="12"/>
          </p:nvPr>
        </p:nvSpPr>
        <p:spPr/>
        <p:txBody>
          <a:bodyPr/>
          <a:lstStyle/>
          <a:p>
            <a:fld id="{F0ED8687-7FBD-488B-A6A1-817C39FEFF43}" type="slidenum">
              <a:rPr lang="en-US" smtClean="0"/>
              <a:t>‹#›</a:t>
            </a:fld>
            <a:endParaRPr lang="en-US"/>
          </a:p>
        </p:txBody>
      </p:sp>
    </p:spTree>
    <p:extLst>
      <p:ext uri="{BB962C8B-B14F-4D97-AF65-F5344CB8AC3E}">
        <p14:creationId xmlns:p14="http://schemas.microsoft.com/office/powerpoint/2010/main" val="51968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2C9519-3610-8D4C-31DA-4725967066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EB96288C-5F2B-53C3-AD12-513E03CBB3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0181935-35B5-A4DA-D76A-F694AACE08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DACE7FF-B6C0-73A2-DF2A-4676F5F95921}"/>
              </a:ext>
            </a:extLst>
          </p:cNvPr>
          <p:cNvSpPr>
            <a:spLocks noGrp="1"/>
          </p:cNvSpPr>
          <p:nvPr>
            <p:ph type="dt" sz="half" idx="10"/>
          </p:nvPr>
        </p:nvSpPr>
        <p:spPr/>
        <p:txBody>
          <a:bodyPr/>
          <a:lstStyle/>
          <a:p>
            <a:fld id="{5F135A95-19F1-412C-BD56-CCF782B2B9A2}" type="datetimeFigureOut">
              <a:rPr lang="en-US" smtClean="0"/>
              <a:t>7/20/2023</a:t>
            </a:fld>
            <a:endParaRPr lang="en-US"/>
          </a:p>
        </p:txBody>
      </p:sp>
      <p:sp>
        <p:nvSpPr>
          <p:cNvPr id="6" name="Footer Placeholder 5">
            <a:extLst>
              <a:ext uri="{FF2B5EF4-FFF2-40B4-BE49-F238E27FC236}">
                <a16:creationId xmlns:a16="http://schemas.microsoft.com/office/drawing/2014/main" xmlns="" id="{9222BF71-C0FA-B462-C372-E6318CFB47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58D64F7-132A-C3FD-8A24-555182AC2925}"/>
              </a:ext>
            </a:extLst>
          </p:cNvPr>
          <p:cNvSpPr>
            <a:spLocks noGrp="1"/>
          </p:cNvSpPr>
          <p:nvPr>
            <p:ph type="sldNum" sz="quarter" idx="12"/>
          </p:nvPr>
        </p:nvSpPr>
        <p:spPr/>
        <p:txBody>
          <a:bodyPr/>
          <a:lstStyle/>
          <a:p>
            <a:fld id="{F0ED8687-7FBD-488B-A6A1-817C39FEFF43}" type="slidenum">
              <a:rPr lang="en-US" smtClean="0"/>
              <a:t>‹#›</a:t>
            </a:fld>
            <a:endParaRPr lang="en-US"/>
          </a:p>
        </p:txBody>
      </p:sp>
    </p:spTree>
    <p:extLst>
      <p:ext uri="{BB962C8B-B14F-4D97-AF65-F5344CB8AC3E}">
        <p14:creationId xmlns:p14="http://schemas.microsoft.com/office/powerpoint/2010/main" val="1330593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7AA967-D8BA-53E6-05E3-BBD8A5EC6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C37CC45C-D223-4950-858C-6452981AB9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1977C41C-82EA-F566-25D4-F9B4BE9AFB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5FB0A2-6C92-6881-F997-E8722D93A29E}"/>
              </a:ext>
            </a:extLst>
          </p:cNvPr>
          <p:cNvSpPr>
            <a:spLocks noGrp="1"/>
          </p:cNvSpPr>
          <p:nvPr>
            <p:ph type="dt" sz="half" idx="10"/>
          </p:nvPr>
        </p:nvSpPr>
        <p:spPr/>
        <p:txBody>
          <a:bodyPr/>
          <a:lstStyle/>
          <a:p>
            <a:fld id="{5F135A95-19F1-412C-BD56-CCF782B2B9A2}" type="datetimeFigureOut">
              <a:rPr lang="en-US" smtClean="0"/>
              <a:t>7/20/2023</a:t>
            </a:fld>
            <a:endParaRPr lang="en-US"/>
          </a:p>
        </p:txBody>
      </p:sp>
      <p:sp>
        <p:nvSpPr>
          <p:cNvPr id="6" name="Footer Placeholder 5">
            <a:extLst>
              <a:ext uri="{FF2B5EF4-FFF2-40B4-BE49-F238E27FC236}">
                <a16:creationId xmlns:a16="http://schemas.microsoft.com/office/drawing/2014/main" xmlns="" id="{8FCC6FE5-BE8A-B8B2-DCBF-17AE845E31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3850E63-25EB-96D8-CF8F-C28705D444F9}"/>
              </a:ext>
            </a:extLst>
          </p:cNvPr>
          <p:cNvSpPr>
            <a:spLocks noGrp="1"/>
          </p:cNvSpPr>
          <p:nvPr>
            <p:ph type="sldNum" sz="quarter" idx="12"/>
          </p:nvPr>
        </p:nvSpPr>
        <p:spPr/>
        <p:txBody>
          <a:bodyPr/>
          <a:lstStyle/>
          <a:p>
            <a:fld id="{F0ED8687-7FBD-488B-A6A1-817C39FEFF43}" type="slidenum">
              <a:rPr lang="en-US" smtClean="0"/>
              <a:t>‹#›</a:t>
            </a:fld>
            <a:endParaRPr lang="en-US"/>
          </a:p>
        </p:txBody>
      </p:sp>
    </p:spTree>
    <p:extLst>
      <p:ext uri="{BB962C8B-B14F-4D97-AF65-F5344CB8AC3E}">
        <p14:creationId xmlns:p14="http://schemas.microsoft.com/office/powerpoint/2010/main" val="1399990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C859633-B9E3-7798-9DE3-1FFBE3D929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E19192A-1FB4-2760-5161-CD814DC799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FCBB32C-1340-8D29-1D4F-F1B276CEE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135A95-19F1-412C-BD56-CCF782B2B9A2}" type="datetimeFigureOut">
              <a:rPr lang="en-US" smtClean="0"/>
              <a:t>7/20/2023</a:t>
            </a:fld>
            <a:endParaRPr lang="en-US"/>
          </a:p>
        </p:txBody>
      </p:sp>
      <p:sp>
        <p:nvSpPr>
          <p:cNvPr id="5" name="Footer Placeholder 4">
            <a:extLst>
              <a:ext uri="{FF2B5EF4-FFF2-40B4-BE49-F238E27FC236}">
                <a16:creationId xmlns:a16="http://schemas.microsoft.com/office/drawing/2014/main" xmlns="" id="{9897068D-5631-2C91-8086-58849D361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6AF7C2B8-BE23-33F6-819A-222427C37D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ED8687-7FBD-488B-A6A1-817C39FEFF43}" type="slidenum">
              <a:rPr lang="en-US" smtClean="0"/>
              <a:t>‹#›</a:t>
            </a:fld>
            <a:endParaRPr lang="en-US"/>
          </a:p>
        </p:txBody>
      </p:sp>
    </p:spTree>
    <p:extLst>
      <p:ext uri="{BB962C8B-B14F-4D97-AF65-F5344CB8AC3E}">
        <p14:creationId xmlns:p14="http://schemas.microsoft.com/office/powerpoint/2010/main" val="1459719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gif"/><Relationship Id="rId2" Type="http://schemas.openxmlformats.org/officeDocument/2006/relationships/image" Target="../media/image3.gif"/><Relationship Id="rId1" Type="http://schemas.openxmlformats.org/officeDocument/2006/relationships/slideLayout" Target="../slideLayouts/slideLayout9.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educative.io/"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cloudurable.com/blog/kafka-architecture-consumers/index.html" TargetMode="External"/><Relationship Id="rId2" Type="http://schemas.openxmlformats.org/officeDocument/2006/relationships/hyperlink" Target="https://en.wikipedia.org/wiki/DoorDash" TargetMode="External"/><Relationship Id="rId1" Type="http://schemas.openxmlformats.org/officeDocument/2006/relationships/slideLayout" Target="../slideLayouts/slideLayout7.xml"/><Relationship Id="rId6" Type="http://schemas.openxmlformats.org/officeDocument/2006/relationships/hyperlink" Target="https://www.elastic.co/blog/found-keeping-elasticsearch-in-sync" TargetMode="External"/><Relationship Id="rId5" Type="http://schemas.openxmlformats.org/officeDocument/2006/relationships/hyperlink" Target="https://medium.com/trackit/how-to-add-a-redis-caching-layer-to-your-elasticsearch-queries-ca56e5e84d9b" TargetMode="External"/><Relationship Id="rId4" Type="http://schemas.openxmlformats.org/officeDocument/2006/relationships/hyperlink" Target="https://www.educative.io/courses/grokking-the-system-design-intervie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00F043-34F0-7EEC-77FE-8D942F17ADC2}"/>
              </a:ext>
            </a:extLst>
          </p:cNvPr>
          <p:cNvSpPr>
            <a:spLocks noGrp="1"/>
          </p:cNvSpPr>
          <p:nvPr>
            <p:ph type="ctrTitle"/>
          </p:nvPr>
        </p:nvSpPr>
        <p:spPr>
          <a:xfrm>
            <a:off x="1052362" y="-1193800"/>
            <a:ext cx="9144000" cy="2387600"/>
          </a:xfrm>
        </p:spPr>
        <p:txBody>
          <a:bodyPr/>
          <a:lstStyle/>
          <a:p>
            <a:r>
              <a:rPr lang="en-US" b="1" dirty="0">
                <a:solidFill>
                  <a:srgbClr val="00B050"/>
                </a:solidFill>
              </a:rPr>
              <a:t>KHANA KA KHAJANA</a:t>
            </a:r>
          </a:p>
        </p:txBody>
      </p:sp>
      <p:sp>
        <p:nvSpPr>
          <p:cNvPr id="3" name="Subtitle 2">
            <a:extLst>
              <a:ext uri="{FF2B5EF4-FFF2-40B4-BE49-F238E27FC236}">
                <a16:creationId xmlns:a16="http://schemas.microsoft.com/office/drawing/2014/main" xmlns="" id="{A036891E-F3CA-3D89-9BB0-B93B60E98EE3}"/>
              </a:ext>
            </a:extLst>
          </p:cNvPr>
          <p:cNvSpPr>
            <a:spLocks noGrp="1"/>
          </p:cNvSpPr>
          <p:nvPr>
            <p:ph type="subTitle" idx="1"/>
          </p:nvPr>
        </p:nvSpPr>
        <p:spPr>
          <a:xfrm>
            <a:off x="936859" y="1193800"/>
            <a:ext cx="9144000" cy="1655762"/>
          </a:xfrm>
        </p:spPr>
        <p:txBody>
          <a:bodyPr>
            <a:noAutofit/>
          </a:bodyPr>
          <a:lstStyle/>
          <a:p>
            <a:r>
              <a:rPr lang="en-US" sz="2000" b="0" i="0" u="none" strike="noStrike" baseline="0" dirty="0">
                <a:latin typeface="BookAntiqua"/>
              </a:rPr>
              <a:t>Project submitted to the</a:t>
            </a:r>
          </a:p>
          <a:p>
            <a:r>
              <a:rPr lang="en-US" sz="2000" b="0" i="0" u="none" strike="noStrike" baseline="0" dirty="0">
                <a:latin typeface="BookAntiqua"/>
              </a:rPr>
              <a:t>SRM University – AP, Andhra Pradesh</a:t>
            </a:r>
          </a:p>
          <a:p>
            <a:r>
              <a:rPr lang="en-US" sz="2000" b="0" i="0" u="none" strike="noStrike" baseline="0" dirty="0">
                <a:latin typeface="BookAntiqua"/>
              </a:rPr>
              <a:t>for the partial fulfilment of the requirements to award the degree of</a:t>
            </a:r>
          </a:p>
          <a:p>
            <a:r>
              <a:rPr lang="en-US" sz="1800" b="1" i="0" u="none" strike="noStrike" baseline="0" dirty="0">
                <a:latin typeface="BookAntiqua-Bold"/>
              </a:rPr>
              <a:t>Bachelor of Technology/Master of Technology</a:t>
            </a:r>
          </a:p>
          <a:p>
            <a:r>
              <a:rPr lang="en-US" sz="1800" b="0" i="0" u="none" strike="noStrike" baseline="0" dirty="0">
                <a:latin typeface="BookAntiqua"/>
              </a:rPr>
              <a:t>In</a:t>
            </a:r>
          </a:p>
          <a:p>
            <a:r>
              <a:rPr lang="en-US" sz="1800" b="1" i="0" u="none" strike="noStrike" baseline="0" dirty="0">
                <a:latin typeface="BookAntiqua-Bold"/>
              </a:rPr>
              <a:t>Computer Science and Engineering</a:t>
            </a:r>
          </a:p>
          <a:p>
            <a:r>
              <a:rPr lang="en-US" sz="1800" b="1" i="0" u="none" strike="noStrike" baseline="0" dirty="0">
                <a:latin typeface="BookAntiqua-Bold"/>
              </a:rPr>
              <a:t>School of Engineering and Sciences</a:t>
            </a:r>
          </a:p>
          <a:p>
            <a:r>
              <a:rPr lang="en-US" sz="1800" b="0" i="0" u="none" strike="noStrike" baseline="0" dirty="0">
                <a:latin typeface="BookAntiqua"/>
              </a:rPr>
              <a:t>Submitted by</a:t>
            </a:r>
            <a:endParaRPr lang="en-US" sz="1800" b="1" i="0" u="none" strike="noStrike" baseline="0" dirty="0">
              <a:latin typeface="BookAntiqua-Bold"/>
            </a:endParaRPr>
          </a:p>
          <a:p>
            <a:r>
              <a:rPr lang="en-US" sz="1800" b="1" i="0" u="none" strike="noStrike" baseline="0" dirty="0">
                <a:latin typeface="BookAntiqua-Bold"/>
              </a:rPr>
              <a:t>Vishal Kumar Singh</a:t>
            </a:r>
          </a:p>
          <a:p>
            <a:r>
              <a:rPr lang="en-US" sz="1800" b="1" dirty="0" smtClean="0">
                <a:latin typeface="BookAntiqua-Bold"/>
              </a:rPr>
              <a:t>[</a:t>
            </a:r>
            <a:r>
              <a:rPr lang="en-US" sz="1800" b="1" i="0" u="none" strike="noStrike" baseline="0" dirty="0" smtClean="0">
                <a:latin typeface="BookAntiqua-Bold"/>
              </a:rPr>
              <a:t> AP20110010042]</a:t>
            </a:r>
            <a:endParaRPr lang="en-US" sz="1800" b="1" i="0" u="none" strike="noStrike" baseline="0" dirty="0">
              <a:latin typeface="BookAntiqua-Bold"/>
            </a:endParaRPr>
          </a:p>
          <a:p>
            <a:endParaRPr lang="en-US" b="1" dirty="0">
              <a:latin typeface="BookAntiqua-Bold"/>
            </a:endParaRPr>
          </a:p>
          <a:p>
            <a:endParaRPr lang="en-US" dirty="0"/>
          </a:p>
        </p:txBody>
      </p:sp>
      <p:pic>
        <p:nvPicPr>
          <p:cNvPr id="5" name="Picture 4">
            <a:extLst>
              <a:ext uri="{FF2B5EF4-FFF2-40B4-BE49-F238E27FC236}">
                <a16:creationId xmlns:a16="http://schemas.microsoft.com/office/drawing/2014/main" xmlns="" id="{CBE46225-44EE-5D8C-2160-704F515A84F4}"/>
              </a:ext>
            </a:extLst>
          </p:cNvPr>
          <p:cNvPicPr>
            <a:picLocks noChangeAspect="1"/>
          </p:cNvPicPr>
          <p:nvPr/>
        </p:nvPicPr>
        <p:blipFill>
          <a:blip r:embed="rId2"/>
          <a:stretch>
            <a:fillRect/>
          </a:stretch>
        </p:blipFill>
        <p:spPr>
          <a:xfrm>
            <a:off x="10414535" y="0"/>
            <a:ext cx="1735755" cy="1641494"/>
          </a:xfrm>
          <a:prstGeom prst="rect">
            <a:avLst/>
          </a:prstGeom>
        </p:spPr>
      </p:pic>
      <p:pic>
        <p:nvPicPr>
          <p:cNvPr id="6" name="Picture 5">
            <a:extLst>
              <a:ext uri="{FF2B5EF4-FFF2-40B4-BE49-F238E27FC236}">
                <a16:creationId xmlns:a16="http://schemas.microsoft.com/office/drawing/2014/main" xmlns="" id="{9EBE9FD4-8571-7B9A-14D0-56354E8925BF}"/>
              </a:ext>
            </a:extLst>
          </p:cNvPr>
          <p:cNvPicPr>
            <a:picLocks noChangeAspect="1"/>
          </p:cNvPicPr>
          <p:nvPr/>
        </p:nvPicPr>
        <p:blipFill>
          <a:blip r:embed="rId3"/>
          <a:stretch>
            <a:fillRect/>
          </a:stretch>
        </p:blipFill>
        <p:spPr>
          <a:xfrm>
            <a:off x="41710" y="232283"/>
            <a:ext cx="2069432" cy="1409211"/>
          </a:xfrm>
          <a:prstGeom prst="rect">
            <a:avLst/>
          </a:prstGeom>
        </p:spPr>
      </p:pic>
    </p:spTree>
    <p:extLst>
      <p:ext uri="{BB962C8B-B14F-4D97-AF65-F5344CB8AC3E}">
        <p14:creationId xmlns:p14="http://schemas.microsoft.com/office/powerpoint/2010/main" val="936394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4B76442-1217-E1EE-8C33-A8CF3ED31BD7}"/>
              </a:ext>
            </a:extLst>
          </p:cNvPr>
          <p:cNvSpPr txBox="1"/>
          <p:nvPr/>
        </p:nvSpPr>
        <p:spPr>
          <a:xfrm>
            <a:off x="2057401" y="3022599"/>
            <a:ext cx="10430933" cy="1107996"/>
          </a:xfrm>
          <a:prstGeom prst="rect">
            <a:avLst/>
          </a:prstGeom>
          <a:noFill/>
        </p:spPr>
        <p:txBody>
          <a:bodyPr wrap="square">
            <a:spAutoFit/>
          </a:bodyPr>
          <a:lstStyle/>
          <a:p>
            <a:r>
              <a:rPr lang="en-US" sz="6600" b="1" i="1" dirty="0">
                <a:solidFill>
                  <a:srgbClr val="292929"/>
                </a:solidFill>
                <a:effectLst/>
                <a:latin typeface="Snap ITC" panose="04040A07060A02020202" pitchFamily="82" charset="0"/>
              </a:rPr>
              <a:t>BIG thank you! </a:t>
            </a:r>
            <a:endParaRPr lang="en-US" sz="6600" b="1" dirty="0">
              <a:latin typeface="Snap ITC" panose="04040A07060A02020202" pitchFamily="82" charset="0"/>
            </a:endParaRPr>
          </a:p>
        </p:txBody>
      </p:sp>
    </p:spTree>
    <p:extLst>
      <p:ext uri="{BB962C8B-B14F-4D97-AF65-F5344CB8AC3E}">
        <p14:creationId xmlns:p14="http://schemas.microsoft.com/office/powerpoint/2010/main" val="3737419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D73287-DBED-4237-596D-42F3CD863318}"/>
              </a:ext>
            </a:extLst>
          </p:cNvPr>
          <p:cNvSpPr>
            <a:spLocks noGrp="1"/>
          </p:cNvSpPr>
          <p:nvPr>
            <p:ph type="title"/>
          </p:nvPr>
        </p:nvSpPr>
        <p:spPr>
          <a:xfrm>
            <a:off x="66145" y="0"/>
            <a:ext cx="4772025" cy="533400"/>
          </a:xfrm>
        </p:spPr>
        <p:txBody>
          <a:bodyPr/>
          <a:lstStyle/>
          <a:p>
            <a:pPr algn="l"/>
            <a:r>
              <a:rPr lang="en-US" b="1" i="0" dirty="0">
                <a:solidFill>
                  <a:srgbClr val="FF0000"/>
                </a:solidFill>
                <a:effectLst/>
                <a:latin typeface="sohne"/>
              </a:rPr>
              <a:t>Data Model</a:t>
            </a:r>
          </a:p>
        </p:txBody>
      </p:sp>
      <p:pic>
        <p:nvPicPr>
          <p:cNvPr id="6" name="Picture Placeholder 5">
            <a:extLst>
              <a:ext uri="{FF2B5EF4-FFF2-40B4-BE49-F238E27FC236}">
                <a16:creationId xmlns:a16="http://schemas.microsoft.com/office/drawing/2014/main" xmlns="" id="{67EADA3D-E5A5-3A3A-ED28-9EFAB8CE812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a:xfrm>
            <a:off x="8922278" y="0"/>
            <a:ext cx="3269722" cy="2474384"/>
          </a:xfrm>
        </p:spPr>
      </p:pic>
      <p:sp>
        <p:nvSpPr>
          <p:cNvPr id="4" name="Text Placeholder 3">
            <a:extLst>
              <a:ext uri="{FF2B5EF4-FFF2-40B4-BE49-F238E27FC236}">
                <a16:creationId xmlns:a16="http://schemas.microsoft.com/office/drawing/2014/main" xmlns="" id="{F623A61D-A14E-4337-FE12-83551FE188B0}"/>
              </a:ext>
            </a:extLst>
          </p:cNvPr>
          <p:cNvSpPr>
            <a:spLocks noGrp="1"/>
          </p:cNvSpPr>
          <p:nvPr>
            <p:ph type="body" sz="half" idx="2"/>
          </p:nvPr>
        </p:nvSpPr>
        <p:spPr>
          <a:xfrm>
            <a:off x="0" y="533400"/>
            <a:ext cx="6485467" cy="5335588"/>
          </a:xfrm>
        </p:spPr>
        <p:txBody>
          <a:bodyPr/>
          <a:lstStyle/>
          <a:p>
            <a:r>
              <a:rPr lang="en-US" sz="2400" b="1" i="0" dirty="0">
                <a:solidFill>
                  <a:srgbClr val="292929"/>
                </a:solidFill>
                <a:effectLst/>
                <a:latin typeface="sohne"/>
              </a:rPr>
              <a:t>Requirements and Goals of the System</a:t>
            </a:r>
          </a:p>
          <a:p>
            <a:endParaRPr lang="en-US" dirty="0"/>
          </a:p>
          <a:p>
            <a:endParaRPr lang="en-US" dirty="0"/>
          </a:p>
          <a:p>
            <a:r>
              <a:rPr lang="en-US" b="1" i="1" dirty="0">
                <a:solidFill>
                  <a:srgbClr val="292929"/>
                </a:solidFill>
                <a:effectLst/>
                <a:latin typeface="source-serif-pro"/>
              </a:rPr>
              <a:t>Main actors in our system</a:t>
            </a:r>
          </a:p>
          <a:p>
            <a:pPr algn="l">
              <a:buFont typeface="Arial" panose="020B0604020202020204" pitchFamily="34" charset="0"/>
              <a:buChar char="•"/>
            </a:pPr>
            <a:r>
              <a:rPr lang="en-US" b="0" i="0" dirty="0">
                <a:solidFill>
                  <a:srgbClr val="292929"/>
                </a:solidFill>
                <a:effectLst/>
                <a:latin typeface="source-serif-pro"/>
              </a:rPr>
              <a:t>Customers/consumers</a:t>
            </a:r>
          </a:p>
          <a:p>
            <a:pPr algn="l">
              <a:buFont typeface="Arial" panose="020B0604020202020204" pitchFamily="34" charset="0"/>
              <a:buChar char="•"/>
            </a:pPr>
            <a:r>
              <a:rPr lang="en-US" b="0" i="0" dirty="0">
                <a:solidFill>
                  <a:srgbClr val="292929"/>
                </a:solidFill>
                <a:effectLst/>
                <a:latin typeface="source-serif-pro"/>
              </a:rPr>
              <a:t>Restaurant (Merchant)</a:t>
            </a:r>
          </a:p>
          <a:p>
            <a:pPr algn="l">
              <a:buFont typeface="Arial" panose="020B0604020202020204" pitchFamily="34" charset="0"/>
              <a:buChar char="•"/>
            </a:pPr>
            <a:r>
              <a:rPr lang="en-US" b="0" i="0" dirty="0" err="1">
                <a:solidFill>
                  <a:srgbClr val="292929"/>
                </a:solidFill>
                <a:effectLst/>
                <a:latin typeface="source-serif-pro"/>
              </a:rPr>
              <a:t>Doordashers</a:t>
            </a:r>
            <a:r>
              <a:rPr lang="en-US" b="0" i="0" dirty="0">
                <a:solidFill>
                  <a:srgbClr val="292929"/>
                </a:solidFill>
                <a:effectLst/>
                <a:latin typeface="source-serif-pro"/>
              </a:rPr>
              <a:t> (Drivers)</a:t>
            </a:r>
          </a:p>
          <a:p>
            <a:pPr algn="l">
              <a:buFont typeface="Arial" panose="020B0604020202020204" pitchFamily="34" charset="0"/>
              <a:buChar char="•"/>
            </a:pPr>
            <a:r>
              <a:rPr lang="en-US" dirty="0">
                <a:solidFill>
                  <a:srgbClr val="292929"/>
                </a:solidFill>
                <a:latin typeface="source-serif-pro"/>
              </a:rPr>
              <a:t>Food chef</a:t>
            </a:r>
            <a:endParaRPr lang="en-US" b="0" i="0" dirty="0">
              <a:solidFill>
                <a:srgbClr val="292929"/>
              </a:solidFill>
              <a:effectLst/>
              <a:latin typeface="source-serif-pro"/>
            </a:endParaRP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xmlns="" id="{7CA09DBA-6881-3FFF-A9B1-83139F76353F}"/>
              </a:ext>
            </a:extLst>
          </p:cNvPr>
          <p:cNvPicPr>
            <a:picLocks noChangeAspect="1"/>
          </p:cNvPicPr>
          <p:nvPr/>
        </p:nvPicPr>
        <p:blipFill>
          <a:blip r:embed="rId3"/>
          <a:stretch>
            <a:fillRect/>
          </a:stretch>
        </p:blipFill>
        <p:spPr>
          <a:xfrm>
            <a:off x="2886603" y="1066800"/>
            <a:ext cx="2095500" cy="2076450"/>
          </a:xfrm>
          <a:prstGeom prst="rect">
            <a:avLst/>
          </a:prstGeom>
        </p:spPr>
      </p:pic>
      <p:pic>
        <p:nvPicPr>
          <p:cNvPr id="9" name="Picture 8">
            <a:extLst>
              <a:ext uri="{FF2B5EF4-FFF2-40B4-BE49-F238E27FC236}">
                <a16:creationId xmlns:a16="http://schemas.microsoft.com/office/drawing/2014/main" xmlns="" id="{517911DC-7320-488E-6B2A-0B2BFDB8B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539067"/>
            <a:ext cx="1981200" cy="2526505"/>
          </a:xfrm>
          <a:prstGeom prst="rect">
            <a:avLst/>
          </a:prstGeom>
        </p:spPr>
      </p:pic>
      <p:pic>
        <p:nvPicPr>
          <p:cNvPr id="13" name="Picture 12">
            <a:extLst>
              <a:ext uri="{FF2B5EF4-FFF2-40B4-BE49-F238E27FC236}">
                <a16:creationId xmlns:a16="http://schemas.microsoft.com/office/drawing/2014/main" xmlns="" id="{37E66B99-9F55-D3CA-8511-30C839CF3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01" y="3619090"/>
            <a:ext cx="3996266" cy="2446482"/>
          </a:xfrm>
          <a:prstGeom prst="rect">
            <a:avLst/>
          </a:prstGeom>
        </p:spPr>
      </p:pic>
      <p:pic>
        <p:nvPicPr>
          <p:cNvPr id="15" name="Picture 14">
            <a:extLst>
              <a:ext uri="{FF2B5EF4-FFF2-40B4-BE49-F238E27FC236}">
                <a16:creationId xmlns:a16="http://schemas.microsoft.com/office/drawing/2014/main" xmlns="" id="{6B5C37B4-A6FF-8BD9-9CCA-D5C380928A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619090"/>
            <a:ext cx="3810000" cy="2446482"/>
          </a:xfrm>
          <a:prstGeom prst="rect">
            <a:avLst/>
          </a:prstGeom>
        </p:spPr>
      </p:pic>
      <p:pic>
        <p:nvPicPr>
          <p:cNvPr id="17" name="Picture 16">
            <a:extLst>
              <a:ext uri="{FF2B5EF4-FFF2-40B4-BE49-F238E27FC236}">
                <a16:creationId xmlns:a16="http://schemas.microsoft.com/office/drawing/2014/main" xmlns="" id="{2AAA1879-D8F1-297A-959D-410A9EC77B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72069" y="3626910"/>
            <a:ext cx="2819931" cy="2875490"/>
          </a:xfrm>
          <a:prstGeom prst="rect">
            <a:avLst/>
          </a:prstGeom>
        </p:spPr>
      </p:pic>
    </p:spTree>
    <p:extLst>
      <p:ext uri="{BB962C8B-B14F-4D97-AF65-F5344CB8AC3E}">
        <p14:creationId xmlns:p14="http://schemas.microsoft.com/office/powerpoint/2010/main" val="774345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B45D84E-D37E-ABA9-AAFC-0E34EE03D6EB}"/>
              </a:ext>
            </a:extLst>
          </p:cNvPr>
          <p:cNvPicPr>
            <a:picLocks noChangeAspect="1"/>
          </p:cNvPicPr>
          <p:nvPr/>
        </p:nvPicPr>
        <p:blipFill>
          <a:blip r:embed="rId2"/>
          <a:stretch>
            <a:fillRect/>
          </a:stretch>
        </p:blipFill>
        <p:spPr>
          <a:xfrm>
            <a:off x="0" y="600454"/>
            <a:ext cx="12192000" cy="6257546"/>
          </a:xfrm>
          <a:prstGeom prst="rect">
            <a:avLst/>
          </a:prstGeom>
        </p:spPr>
      </p:pic>
      <p:sp>
        <p:nvSpPr>
          <p:cNvPr id="4" name="TextBox 3">
            <a:extLst>
              <a:ext uri="{FF2B5EF4-FFF2-40B4-BE49-F238E27FC236}">
                <a16:creationId xmlns:a16="http://schemas.microsoft.com/office/drawing/2014/main" xmlns="" id="{0580C401-5325-56C0-9869-BAC12DB34882}"/>
              </a:ext>
            </a:extLst>
          </p:cNvPr>
          <p:cNvSpPr txBox="1"/>
          <p:nvPr/>
        </p:nvSpPr>
        <p:spPr>
          <a:xfrm>
            <a:off x="2326908" y="200344"/>
            <a:ext cx="6097604" cy="400110"/>
          </a:xfrm>
          <a:prstGeom prst="rect">
            <a:avLst/>
          </a:prstGeom>
          <a:noFill/>
        </p:spPr>
        <p:txBody>
          <a:bodyPr wrap="square">
            <a:spAutoFit/>
          </a:bodyPr>
          <a:lstStyle/>
          <a:p>
            <a:r>
              <a:rPr lang="en-US" sz="2000" dirty="0"/>
              <a:t>A sample Entity Relationship Diagram for the application:</a:t>
            </a:r>
          </a:p>
        </p:txBody>
      </p:sp>
    </p:spTree>
    <p:extLst>
      <p:ext uri="{BB962C8B-B14F-4D97-AF65-F5344CB8AC3E}">
        <p14:creationId xmlns:p14="http://schemas.microsoft.com/office/powerpoint/2010/main" val="1273258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20720F-7F0C-792F-08FC-C458AAF1041F}"/>
              </a:ext>
            </a:extLst>
          </p:cNvPr>
          <p:cNvSpPr>
            <a:spLocks noGrp="1"/>
          </p:cNvSpPr>
          <p:nvPr>
            <p:ph type="title"/>
          </p:nvPr>
        </p:nvSpPr>
        <p:spPr/>
        <p:txBody>
          <a:bodyPr/>
          <a:lstStyle/>
          <a:p>
            <a:r>
              <a:rPr lang="en-US" b="1" i="1" dirty="0">
                <a:solidFill>
                  <a:srgbClr val="292929"/>
                </a:solidFill>
                <a:effectLst/>
                <a:latin typeface="source-serif-pro"/>
              </a:rPr>
              <a:t>Restaurant Profile Service</a:t>
            </a:r>
            <a:endParaRPr lang="en-US" dirty="0"/>
          </a:p>
        </p:txBody>
      </p:sp>
      <p:sp>
        <p:nvSpPr>
          <p:cNvPr id="3" name="Text Placeholder 2">
            <a:extLst>
              <a:ext uri="{FF2B5EF4-FFF2-40B4-BE49-F238E27FC236}">
                <a16:creationId xmlns:a16="http://schemas.microsoft.com/office/drawing/2014/main" xmlns="" id="{44C9DF83-A2D8-B28D-4940-4B8599BA72A4}"/>
              </a:ext>
            </a:extLst>
          </p:cNvPr>
          <p:cNvSpPr>
            <a:spLocks noGrp="1"/>
          </p:cNvSpPr>
          <p:nvPr>
            <p:ph type="body" idx="1"/>
          </p:nvPr>
        </p:nvSpPr>
        <p:spPr/>
        <p:txBody>
          <a:bodyPr>
            <a:normAutofit/>
          </a:bodyPr>
          <a:lstStyle/>
          <a:p>
            <a:r>
              <a:rPr lang="en-US" b="1" i="1" dirty="0" err="1">
                <a:solidFill>
                  <a:srgbClr val="292929"/>
                </a:solidFill>
                <a:effectLst/>
                <a:latin typeface="source-serif-pro"/>
              </a:rPr>
              <a:t>Doordasher</a:t>
            </a:r>
            <a:r>
              <a:rPr lang="en-US" b="1" i="1" dirty="0">
                <a:solidFill>
                  <a:srgbClr val="292929"/>
                </a:solidFill>
                <a:effectLst/>
                <a:latin typeface="source-serif-pro"/>
              </a:rPr>
              <a:t> Dispatch Service</a:t>
            </a:r>
            <a:endParaRPr lang="en-US" dirty="0"/>
          </a:p>
        </p:txBody>
      </p:sp>
      <p:sp>
        <p:nvSpPr>
          <p:cNvPr id="4" name="Content Placeholder 3">
            <a:extLst>
              <a:ext uri="{FF2B5EF4-FFF2-40B4-BE49-F238E27FC236}">
                <a16:creationId xmlns:a16="http://schemas.microsoft.com/office/drawing/2014/main" xmlns="" id="{686B1689-6698-28F8-F6D2-E0AE0AD1C89B}"/>
              </a:ext>
            </a:extLst>
          </p:cNvPr>
          <p:cNvSpPr>
            <a:spLocks noGrp="1"/>
          </p:cNvSpPr>
          <p:nvPr>
            <p:ph sz="half" idx="2"/>
          </p:nvPr>
        </p:nvSpPr>
        <p:spPr/>
        <p:txBody>
          <a:bodyPr>
            <a:normAutofit/>
          </a:bodyPr>
          <a:lstStyle/>
          <a:p>
            <a:r>
              <a:rPr lang="en-US" sz="2000" b="0" i="0" dirty="0">
                <a:solidFill>
                  <a:srgbClr val="292929"/>
                </a:solidFill>
                <a:effectLst/>
                <a:latin typeface="source-serif-pro"/>
              </a:rPr>
              <a:t>This service will be used to accomplish use-cases relating to a </a:t>
            </a:r>
            <a:r>
              <a:rPr lang="en-US" sz="2000" b="0" i="0" dirty="0" err="1">
                <a:solidFill>
                  <a:srgbClr val="292929"/>
                </a:solidFill>
                <a:effectLst/>
                <a:latin typeface="source-serif-pro"/>
              </a:rPr>
              <a:t>doordasher</a:t>
            </a:r>
            <a:r>
              <a:rPr lang="en-US" sz="2000" b="0" i="0" dirty="0">
                <a:solidFill>
                  <a:srgbClr val="292929"/>
                </a:solidFill>
                <a:effectLst/>
                <a:latin typeface="source-serif-pro"/>
              </a:rPr>
              <a:t>. A </a:t>
            </a:r>
            <a:r>
              <a:rPr lang="en-US" sz="2000" b="0" i="0" dirty="0" err="1">
                <a:solidFill>
                  <a:srgbClr val="292929"/>
                </a:solidFill>
                <a:effectLst/>
                <a:latin typeface="source-serif-pro"/>
              </a:rPr>
              <a:t>doordasher</a:t>
            </a:r>
            <a:r>
              <a:rPr lang="en-US" sz="2000" b="0" i="0" dirty="0">
                <a:solidFill>
                  <a:srgbClr val="292929"/>
                </a:solidFill>
                <a:effectLst/>
                <a:latin typeface="source-serif-pro"/>
              </a:rPr>
              <a:t> will be able to:</a:t>
            </a:r>
          </a:p>
          <a:p>
            <a:endParaRPr lang="en-US" sz="2000" dirty="0">
              <a:solidFill>
                <a:srgbClr val="292929"/>
              </a:solidFill>
              <a:latin typeface="source-serif-pro"/>
            </a:endParaRPr>
          </a:p>
          <a:p>
            <a:pPr algn="l">
              <a:buFont typeface="Arial" panose="020B0604020202020204" pitchFamily="34" charset="0"/>
              <a:buChar char="•"/>
            </a:pPr>
            <a:r>
              <a:rPr lang="en-US" sz="1400" b="0" i="0" dirty="0">
                <a:solidFill>
                  <a:srgbClr val="292929"/>
                </a:solidFill>
                <a:effectLst/>
                <a:latin typeface="source-serif-pro"/>
              </a:rPr>
              <a:t>View pick-up orders from a list, that they can accept.</a:t>
            </a:r>
          </a:p>
          <a:p>
            <a:pPr algn="l">
              <a:buFont typeface="Arial" panose="020B0604020202020204" pitchFamily="34" charset="0"/>
              <a:buChar char="•"/>
            </a:pPr>
            <a:r>
              <a:rPr lang="en-US" sz="1400" b="0" i="0" dirty="0">
                <a:solidFill>
                  <a:srgbClr val="292929"/>
                </a:solidFill>
                <a:effectLst/>
                <a:latin typeface="source-serif-pro"/>
              </a:rPr>
              <a:t>Accept an order.</a:t>
            </a:r>
          </a:p>
          <a:p>
            <a:pPr algn="l">
              <a:buFont typeface="Arial" panose="020B0604020202020204" pitchFamily="34" charset="0"/>
              <a:buChar char="•"/>
            </a:pPr>
            <a:r>
              <a:rPr lang="en-US" sz="1400" b="0" i="0" dirty="0">
                <a:solidFill>
                  <a:srgbClr val="292929"/>
                </a:solidFill>
                <a:effectLst/>
                <a:latin typeface="source-serif-pro"/>
              </a:rPr>
              <a:t>View past orders that they have accepted.</a:t>
            </a:r>
          </a:p>
          <a:p>
            <a:pPr algn="l">
              <a:buFont typeface="Arial" panose="020B0604020202020204" pitchFamily="34" charset="0"/>
              <a:buChar char="•"/>
            </a:pPr>
            <a:r>
              <a:rPr lang="en-US" sz="1400" b="0" i="0" dirty="0">
                <a:solidFill>
                  <a:srgbClr val="292929"/>
                </a:solidFill>
                <a:effectLst/>
                <a:latin typeface="source-serif-pro"/>
              </a:rPr>
              <a:t>View the customer information from the order in case they need to communicate with them about delivering, or inform the restaurant about any problem that stops them from picking up or delivering the food.</a:t>
            </a:r>
          </a:p>
          <a:p>
            <a:pPr marL="0" indent="0">
              <a:buNone/>
            </a:pPr>
            <a:endParaRPr lang="en-US" sz="2000" dirty="0"/>
          </a:p>
        </p:txBody>
      </p:sp>
      <p:sp>
        <p:nvSpPr>
          <p:cNvPr id="5" name="Text Placeholder 4">
            <a:extLst>
              <a:ext uri="{FF2B5EF4-FFF2-40B4-BE49-F238E27FC236}">
                <a16:creationId xmlns:a16="http://schemas.microsoft.com/office/drawing/2014/main" xmlns="" id="{93C487A1-8C3A-1C48-1B66-CAE52A96F173}"/>
              </a:ext>
            </a:extLst>
          </p:cNvPr>
          <p:cNvSpPr>
            <a:spLocks noGrp="1"/>
          </p:cNvSpPr>
          <p:nvPr>
            <p:ph type="body" sz="quarter" idx="3"/>
          </p:nvPr>
        </p:nvSpPr>
        <p:spPr>
          <a:xfrm>
            <a:off x="6172200" y="2294467"/>
            <a:ext cx="5183188" cy="210608"/>
          </a:xfrm>
        </p:spPr>
        <p:txBody>
          <a:bodyPr>
            <a:noAutofit/>
          </a:bodyPr>
          <a:lstStyle/>
          <a:p>
            <a:pPr algn="l"/>
            <a:r>
              <a:rPr lang="en-US" sz="2000" i="0" dirty="0">
                <a:solidFill>
                  <a:srgbClr val="292929"/>
                </a:solidFill>
                <a:effectLst/>
                <a:latin typeface="source-serif-pro"/>
              </a:rPr>
              <a:t>The search ecosystem will look like the below :</a:t>
            </a:r>
          </a:p>
          <a:p>
            <a:r>
              <a:rPr lang="en-US" sz="2000" dirty="0">
                <a:effectLst/>
              </a:rPr>
              <a:t/>
            </a:r>
            <a:br>
              <a:rPr lang="en-US" sz="2000" dirty="0">
                <a:effectLst/>
              </a:rPr>
            </a:br>
            <a:endParaRPr lang="en-US" sz="2000" dirty="0"/>
          </a:p>
        </p:txBody>
      </p:sp>
      <p:pic>
        <p:nvPicPr>
          <p:cNvPr id="7" name="Content Placeholder 6">
            <a:extLst>
              <a:ext uri="{FF2B5EF4-FFF2-40B4-BE49-F238E27FC236}">
                <a16:creationId xmlns:a16="http://schemas.microsoft.com/office/drawing/2014/main" xmlns="" id="{2AC6D84C-8806-1142-EE99-2E70CE607149}"/>
              </a:ext>
            </a:extLst>
          </p:cNvPr>
          <p:cNvPicPr>
            <a:picLocks noGrp="1" noChangeAspect="1"/>
          </p:cNvPicPr>
          <p:nvPr>
            <p:ph sz="quarter" idx="4"/>
          </p:nvPr>
        </p:nvPicPr>
        <p:blipFill>
          <a:blip r:embed="rId2"/>
          <a:stretch>
            <a:fillRect/>
          </a:stretch>
        </p:blipFill>
        <p:spPr>
          <a:xfrm>
            <a:off x="6563443" y="2505075"/>
            <a:ext cx="4400702" cy="3684588"/>
          </a:xfrm>
          <a:prstGeom prst="rect">
            <a:avLst/>
          </a:prstGeom>
        </p:spPr>
      </p:pic>
    </p:spTree>
    <p:extLst>
      <p:ext uri="{BB962C8B-B14F-4D97-AF65-F5344CB8AC3E}">
        <p14:creationId xmlns:p14="http://schemas.microsoft.com/office/powerpoint/2010/main" val="2188512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C50CEF-704C-FC20-5CAF-BD7B8EB7B06C}"/>
              </a:ext>
            </a:extLst>
          </p:cNvPr>
          <p:cNvSpPr>
            <a:spLocks noGrp="1"/>
          </p:cNvSpPr>
          <p:nvPr>
            <p:ph type="ctrTitle"/>
          </p:nvPr>
        </p:nvSpPr>
        <p:spPr/>
        <p:txBody>
          <a:bodyPr>
            <a:normAutofit fontScale="90000"/>
          </a:bodyPr>
          <a:lstStyle/>
          <a:p>
            <a:r>
              <a:rPr lang="en-US" b="1" i="1" dirty="0">
                <a:solidFill>
                  <a:srgbClr val="292929"/>
                </a:solidFill>
                <a:effectLst/>
                <a:latin typeface="source-serif-pro"/>
              </a:rPr>
              <a:t/>
            </a:r>
            <a:br>
              <a:rPr lang="en-US" b="1" i="1" dirty="0">
                <a:solidFill>
                  <a:srgbClr val="292929"/>
                </a:solidFill>
                <a:effectLst/>
                <a:latin typeface="source-serif-pro"/>
              </a:rPr>
            </a:br>
            <a:r>
              <a:rPr lang="en-US" b="1" i="1" dirty="0">
                <a:solidFill>
                  <a:srgbClr val="292929"/>
                </a:solidFill>
                <a:effectLst/>
                <a:latin typeface="source-serif-pro"/>
              </a:rPr>
              <a:t/>
            </a:r>
            <a:br>
              <a:rPr lang="en-US" b="1" i="1" dirty="0">
                <a:solidFill>
                  <a:srgbClr val="292929"/>
                </a:solidFill>
                <a:effectLst/>
                <a:latin typeface="source-serif-pro"/>
              </a:rPr>
            </a:br>
            <a:r>
              <a:rPr lang="en-US" b="1" i="1" dirty="0">
                <a:solidFill>
                  <a:srgbClr val="292929"/>
                </a:solidFill>
                <a:effectLst/>
                <a:latin typeface="source-serif-pro"/>
              </a:rPr>
              <a:t/>
            </a:r>
            <a:br>
              <a:rPr lang="en-US" b="1" i="1" dirty="0">
                <a:solidFill>
                  <a:srgbClr val="292929"/>
                </a:solidFill>
                <a:effectLst/>
                <a:latin typeface="source-serif-pro"/>
              </a:rPr>
            </a:br>
            <a:r>
              <a:rPr lang="en-US" b="1" i="1" dirty="0">
                <a:solidFill>
                  <a:srgbClr val="292929"/>
                </a:solidFill>
                <a:effectLst/>
                <a:latin typeface="source-serif-pro"/>
              </a:rPr>
              <a:t/>
            </a:r>
            <a:br>
              <a:rPr lang="en-US" b="1" i="1" dirty="0">
                <a:solidFill>
                  <a:srgbClr val="292929"/>
                </a:solidFill>
                <a:effectLst/>
                <a:latin typeface="source-serif-pro"/>
              </a:rPr>
            </a:br>
            <a:r>
              <a:rPr lang="en-US" b="1" i="1" dirty="0">
                <a:solidFill>
                  <a:srgbClr val="292929"/>
                </a:solidFill>
                <a:effectLst/>
                <a:latin typeface="source-serif-pro"/>
              </a:rPr>
              <a:t/>
            </a:r>
            <a:br>
              <a:rPr lang="en-US" b="1" i="1" dirty="0">
                <a:solidFill>
                  <a:srgbClr val="292929"/>
                </a:solidFill>
                <a:effectLst/>
                <a:latin typeface="source-serif-pro"/>
              </a:rPr>
            </a:br>
            <a:r>
              <a:rPr lang="en-US" b="1" i="1" dirty="0">
                <a:solidFill>
                  <a:srgbClr val="292929"/>
                </a:solidFill>
                <a:effectLst/>
                <a:latin typeface="source-serif-pro"/>
              </a:rPr>
              <a:t/>
            </a:r>
            <a:br>
              <a:rPr lang="en-US" b="1" i="1" dirty="0">
                <a:solidFill>
                  <a:srgbClr val="292929"/>
                </a:solidFill>
                <a:effectLst/>
                <a:latin typeface="source-serif-pro"/>
              </a:rPr>
            </a:br>
            <a:r>
              <a:rPr lang="en-US" b="1" i="1" dirty="0">
                <a:solidFill>
                  <a:srgbClr val="292929"/>
                </a:solidFill>
                <a:effectLst/>
                <a:latin typeface="source-serif-pro"/>
              </a:rPr>
              <a:t/>
            </a:r>
            <a:br>
              <a:rPr lang="en-US" b="1" i="1" dirty="0">
                <a:solidFill>
                  <a:srgbClr val="292929"/>
                </a:solidFill>
                <a:effectLst/>
                <a:latin typeface="source-serif-pro"/>
              </a:rPr>
            </a:br>
            <a:r>
              <a:rPr lang="en-US" b="1" i="1" dirty="0">
                <a:solidFill>
                  <a:srgbClr val="292929"/>
                </a:solidFill>
                <a:effectLst/>
                <a:latin typeface="source-serif-pro"/>
              </a:rPr>
              <a:t/>
            </a:r>
            <a:br>
              <a:rPr lang="en-US" b="1" i="1" dirty="0">
                <a:solidFill>
                  <a:srgbClr val="292929"/>
                </a:solidFill>
                <a:effectLst/>
                <a:latin typeface="source-serif-pro"/>
              </a:rPr>
            </a:br>
            <a:r>
              <a:rPr lang="en-US" b="1" i="1" dirty="0">
                <a:solidFill>
                  <a:srgbClr val="292929"/>
                </a:solidFill>
                <a:effectLst/>
                <a:latin typeface="source-serif-pro"/>
              </a:rPr>
              <a:t/>
            </a:r>
            <a:br>
              <a:rPr lang="en-US" b="1" i="1" dirty="0">
                <a:solidFill>
                  <a:srgbClr val="292929"/>
                </a:solidFill>
                <a:effectLst/>
                <a:latin typeface="source-serif-pro"/>
              </a:rPr>
            </a:br>
            <a:r>
              <a:rPr lang="en-US" b="1" i="1" dirty="0">
                <a:solidFill>
                  <a:srgbClr val="292929"/>
                </a:solidFill>
                <a:effectLst/>
                <a:latin typeface="source-serif-pro"/>
              </a:rPr>
              <a:t>External Payment Gateway</a:t>
            </a:r>
            <a:endParaRPr lang="en-US" dirty="0"/>
          </a:p>
        </p:txBody>
      </p:sp>
      <p:sp>
        <p:nvSpPr>
          <p:cNvPr id="3" name="Subtitle 2">
            <a:extLst>
              <a:ext uri="{FF2B5EF4-FFF2-40B4-BE49-F238E27FC236}">
                <a16:creationId xmlns:a16="http://schemas.microsoft.com/office/drawing/2014/main" xmlns="" id="{3FD72E74-FCBE-2C89-A752-813A38F8EAAC}"/>
              </a:ext>
            </a:extLst>
          </p:cNvPr>
          <p:cNvSpPr>
            <a:spLocks noGrp="1"/>
          </p:cNvSpPr>
          <p:nvPr>
            <p:ph type="subTitle" idx="1"/>
          </p:nvPr>
        </p:nvSpPr>
        <p:spPr>
          <a:xfrm>
            <a:off x="1591734" y="3429000"/>
            <a:ext cx="9144000" cy="1655762"/>
          </a:xfrm>
        </p:spPr>
        <p:txBody>
          <a:bodyPr>
            <a:normAutofit lnSpcReduction="10000"/>
          </a:bodyPr>
          <a:lstStyle/>
          <a:p>
            <a:r>
              <a:rPr lang="en-US" b="0" i="0" dirty="0">
                <a:solidFill>
                  <a:srgbClr val="292929"/>
                </a:solidFill>
                <a:effectLst/>
                <a:latin typeface="Script MT Bold" panose="03040602040607080904" pitchFamily="66" charset="0"/>
              </a:rPr>
              <a:t>This component can interface with popular payment gateways like Amazon Payments, We Pay, PayPal, </a:t>
            </a:r>
            <a:r>
              <a:rPr lang="en-US" b="0" i="0" dirty="0" err="1">
                <a:solidFill>
                  <a:srgbClr val="292929"/>
                </a:solidFill>
                <a:effectLst/>
                <a:latin typeface="Script MT Bold" panose="03040602040607080904" pitchFamily="66" charset="0"/>
              </a:rPr>
              <a:t>ApplePay</a:t>
            </a:r>
            <a:r>
              <a:rPr lang="en-US" b="0" i="0" dirty="0">
                <a:solidFill>
                  <a:srgbClr val="292929"/>
                </a:solidFill>
                <a:effectLst/>
                <a:latin typeface="Script MT Bold" panose="03040602040607080904" pitchFamily="66" charset="0"/>
              </a:rPr>
              <a:t>, or individual Credit Card providers like Amex, Visa, Mastercard, etc. The Order Service will interact with this component to ensure the payment is done at the time of confirming the order. The interaction should be synchronous in nature.</a:t>
            </a:r>
            <a:endParaRPr lang="en-US" dirty="0">
              <a:latin typeface="Script MT Bold" panose="03040602040607080904" pitchFamily="66" charset="0"/>
            </a:endParaRPr>
          </a:p>
        </p:txBody>
      </p:sp>
      <p:pic>
        <p:nvPicPr>
          <p:cNvPr id="7" name="Picture 6">
            <a:extLst>
              <a:ext uri="{FF2B5EF4-FFF2-40B4-BE49-F238E27FC236}">
                <a16:creationId xmlns:a16="http://schemas.microsoft.com/office/drawing/2014/main" xmlns="" id="{5C8B4917-8DE8-1027-B2AB-F63F11FDF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0" y="262467"/>
            <a:ext cx="7620000" cy="2387600"/>
          </a:xfrm>
          <a:prstGeom prst="rect">
            <a:avLst/>
          </a:prstGeom>
        </p:spPr>
      </p:pic>
    </p:spTree>
    <p:extLst>
      <p:ext uri="{BB962C8B-B14F-4D97-AF65-F5344CB8AC3E}">
        <p14:creationId xmlns:p14="http://schemas.microsoft.com/office/powerpoint/2010/main" val="3887617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4B30FC-C49D-F86A-8726-068841742978}"/>
              </a:ext>
            </a:extLst>
          </p:cNvPr>
          <p:cNvSpPr>
            <a:spLocks noGrp="1"/>
          </p:cNvSpPr>
          <p:nvPr>
            <p:ph type="title"/>
          </p:nvPr>
        </p:nvSpPr>
        <p:spPr/>
        <p:txBody>
          <a:bodyPr/>
          <a:lstStyle/>
          <a:p>
            <a:r>
              <a:rPr lang="en-US" b="1" i="1" dirty="0">
                <a:solidFill>
                  <a:srgbClr val="292929"/>
                </a:solidFill>
                <a:effectLst/>
                <a:latin typeface="source-serif-pro"/>
              </a:rPr>
              <a:t>Service</a:t>
            </a:r>
            <a:endParaRPr lang="en-US" dirty="0"/>
          </a:p>
        </p:txBody>
      </p:sp>
      <p:sp>
        <p:nvSpPr>
          <p:cNvPr id="3" name="Content Placeholder 2">
            <a:extLst>
              <a:ext uri="{FF2B5EF4-FFF2-40B4-BE49-F238E27FC236}">
                <a16:creationId xmlns:a16="http://schemas.microsoft.com/office/drawing/2014/main" xmlns="" id="{3E0B6106-2BA3-197D-2CBC-701DB584A9BD}"/>
              </a:ext>
            </a:extLst>
          </p:cNvPr>
          <p:cNvSpPr>
            <a:spLocks noGrp="1"/>
          </p:cNvSpPr>
          <p:nvPr>
            <p:ph sz="half" idx="1"/>
          </p:nvPr>
        </p:nvSpPr>
        <p:spPr>
          <a:xfrm>
            <a:off x="238837" y="1580092"/>
            <a:ext cx="5181600" cy="4351338"/>
          </a:xfrm>
        </p:spPr>
        <p:txBody>
          <a:bodyPr>
            <a:noAutofit/>
          </a:bodyPr>
          <a:lstStyle/>
          <a:p>
            <a:pPr algn="l">
              <a:buFont typeface="Arial" panose="020B0604020202020204" pitchFamily="34" charset="0"/>
              <a:buChar char="•"/>
            </a:pPr>
            <a:r>
              <a:rPr lang="en-US" sz="2000" b="1" i="1" dirty="0">
                <a:solidFill>
                  <a:srgbClr val="292929"/>
                </a:solidFill>
                <a:effectLst/>
                <a:latin typeface="Algerian" panose="04020705040A02060702" pitchFamily="82" charset="0"/>
              </a:rPr>
              <a:t>The customer</a:t>
            </a:r>
            <a:r>
              <a:rPr lang="en-US" sz="2000" b="0" i="0" dirty="0">
                <a:solidFill>
                  <a:srgbClr val="292929"/>
                </a:solidFill>
                <a:effectLst/>
                <a:latin typeface="Algerian" panose="04020705040A02060702" pitchFamily="82" charset="0"/>
              </a:rPr>
              <a:t>: about various stages of the order, for example, the order was placed successfully, the restaurant has accepted the order, or, door dasher has picked up the order and is on his/her way to deliver it.</a:t>
            </a:r>
          </a:p>
          <a:p>
            <a:pPr algn="l">
              <a:buFont typeface="Arial" panose="020B0604020202020204" pitchFamily="34" charset="0"/>
              <a:buChar char="•"/>
            </a:pPr>
            <a:r>
              <a:rPr lang="en-US" sz="2000" b="1" i="1" dirty="0">
                <a:solidFill>
                  <a:srgbClr val="292929"/>
                </a:solidFill>
                <a:effectLst/>
                <a:latin typeface="Algerian" panose="04020705040A02060702" pitchFamily="82" charset="0"/>
              </a:rPr>
              <a:t>The restaurant:</a:t>
            </a:r>
            <a:r>
              <a:rPr lang="en-US" sz="2000" b="0" i="0" dirty="0">
                <a:solidFill>
                  <a:srgbClr val="292929"/>
                </a:solidFill>
                <a:effectLst/>
                <a:latin typeface="Algerian" panose="04020705040A02060702" pitchFamily="82" charset="0"/>
              </a:rPr>
              <a:t> an order was placed, a door dasher is assigned to the order, or the door dasher is on his/her way to pick up the order.</a:t>
            </a:r>
          </a:p>
          <a:p>
            <a:pPr algn="l">
              <a:buFont typeface="Arial" panose="020B0604020202020204" pitchFamily="34" charset="0"/>
              <a:buChar char="•"/>
            </a:pPr>
            <a:r>
              <a:rPr lang="en-US" sz="2000" b="1" i="1" dirty="0">
                <a:solidFill>
                  <a:srgbClr val="292929"/>
                </a:solidFill>
                <a:effectLst/>
                <a:latin typeface="Algerian" panose="04020705040A02060702" pitchFamily="82" charset="0"/>
              </a:rPr>
              <a:t>The door-dasher:</a:t>
            </a:r>
            <a:r>
              <a:rPr lang="en-US" sz="2000" b="0" i="0" dirty="0">
                <a:solidFill>
                  <a:srgbClr val="292929"/>
                </a:solidFill>
                <a:effectLst/>
                <a:latin typeface="Algerian" panose="04020705040A02060702" pitchFamily="82" charset="0"/>
              </a:rPr>
              <a:t> that orders are waiting in their queue for their acceptance, or that the order is ready to be picked up, or that the order they have accepted is being delayed, etc.</a:t>
            </a:r>
          </a:p>
          <a:p>
            <a:endParaRPr lang="en-US" sz="2000" dirty="0">
              <a:latin typeface="Algerian" panose="04020705040A02060702" pitchFamily="82" charset="0"/>
            </a:endParaRPr>
          </a:p>
        </p:txBody>
      </p:sp>
      <p:pic>
        <p:nvPicPr>
          <p:cNvPr id="5" name="Content Placeholder 4">
            <a:extLst>
              <a:ext uri="{FF2B5EF4-FFF2-40B4-BE49-F238E27FC236}">
                <a16:creationId xmlns:a16="http://schemas.microsoft.com/office/drawing/2014/main" xmlns="" id="{7C763D28-2EDD-4AD7-CA28-17638E95025D}"/>
              </a:ext>
            </a:extLst>
          </p:cNvPr>
          <p:cNvPicPr>
            <a:picLocks noGrp="1" noChangeAspect="1"/>
          </p:cNvPicPr>
          <p:nvPr>
            <p:ph sz="half" idx="2"/>
          </p:nvPr>
        </p:nvPicPr>
        <p:blipFill>
          <a:blip r:embed="rId2"/>
          <a:stretch>
            <a:fillRect/>
          </a:stretch>
        </p:blipFill>
        <p:spPr>
          <a:xfrm>
            <a:off x="6011333" y="1380066"/>
            <a:ext cx="5933363" cy="4731805"/>
          </a:xfrm>
          <a:prstGeom prst="rect">
            <a:avLst/>
          </a:prstGeom>
        </p:spPr>
      </p:pic>
      <p:sp>
        <p:nvSpPr>
          <p:cNvPr id="7" name="TextBox 6">
            <a:extLst>
              <a:ext uri="{FF2B5EF4-FFF2-40B4-BE49-F238E27FC236}">
                <a16:creationId xmlns:a16="http://schemas.microsoft.com/office/drawing/2014/main" xmlns="" id="{895BB421-637E-87FA-CD58-FE5B8BEBB44B}"/>
              </a:ext>
            </a:extLst>
          </p:cNvPr>
          <p:cNvSpPr txBox="1"/>
          <p:nvPr/>
        </p:nvSpPr>
        <p:spPr>
          <a:xfrm>
            <a:off x="7958667" y="6111872"/>
            <a:ext cx="6096000" cy="369332"/>
          </a:xfrm>
          <a:prstGeom prst="rect">
            <a:avLst/>
          </a:prstGeom>
          <a:noFill/>
        </p:spPr>
        <p:txBody>
          <a:bodyPr wrap="square">
            <a:spAutoFit/>
          </a:bodyPr>
          <a:lstStyle/>
          <a:p>
            <a:r>
              <a:rPr lang="en-US" dirty="0"/>
              <a:t>Order fulfillment Workflow</a:t>
            </a:r>
          </a:p>
        </p:txBody>
      </p:sp>
    </p:spTree>
    <p:extLst>
      <p:ext uri="{BB962C8B-B14F-4D97-AF65-F5344CB8AC3E}">
        <p14:creationId xmlns:p14="http://schemas.microsoft.com/office/powerpoint/2010/main" val="940534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69C3A3-FB48-35C7-E058-75D38D6DAE24}"/>
              </a:ext>
            </a:extLst>
          </p:cNvPr>
          <p:cNvSpPr>
            <a:spLocks noGrp="1"/>
          </p:cNvSpPr>
          <p:nvPr>
            <p:ph type="title"/>
          </p:nvPr>
        </p:nvSpPr>
        <p:spPr/>
        <p:txBody>
          <a:bodyPr>
            <a:normAutofit fontScale="90000"/>
          </a:bodyPr>
          <a:lstStyle/>
          <a:p>
            <a:r>
              <a:rPr lang="en-US" sz="2800" b="1" i="0" dirty="0">
                <a:solidFill>
                  <a:srgbClr val="FF0000"/>
                </a:solidFill>
                <a:effectLst/>
                <a:latin typeface="sohne"/>
              </a:rPr>
              <a:t>System APIs</a:t>
            </a:r>
            <a:r>
              <a:rPr lang="en-US" sz="2800" b="1" i="0" dirty="0">
                <a:solidFill>
                  <a:srgbClr val="292929"/>
                </a:solidFill>
                <a:effectLst/>
                <a:latin typeface="sohne"/>
              </a:rPr>
              <a:t/>
            </a:r>
            <a:br>
              <a:rPr lang="en-US" sz="2800" b="1" i="0" dirty="0">
                <a:solidFill>
                  <a:srgbClr val="292929"/>
                </a:solidFill>
                <a:effectLst/>
                <a:latin typeface="sohne"/>
              </a:rPr>
            </a:br>
            <a:r>
              <a:rPr lang="en-US" sz="2800" b="0" i="0" dirty="0">
                <a:solidFill>
                  <a:srgbClr val="292929"/>
                </a:solidFill>
                <a:effectLst/>
                <a:latin typeface="source-serif-pro"/>
              </a:rPr>
              <a:t>Some of the customer-facing APIs exposed by the various services:</a:t>
            </a:r>
            <a:br>
              <a:rPr lang="en-US" sz="2800" b="0" i="0" dirty="0">
                <a:solidFill>
                  <a:srgbClr val="292929"/>
                </a:solidFill>
                <a:effectLst/>
                <a:latin typeface="source-serif-pro"/>
              </a:rPr>
            </a:br>
            <a:endParaRPr lang="en-US" sz="2800" dirty="0"/>
          </a:p>
        </p:txBody>
      </p:sp>
      <p:sp>
        <p:nvSpPr>
          <p:cNvPr id="3" name="Content Placeholder 2">
            <a:extLst>
              <a:ext uri="{FF2B5EF4-FFF2-40B4-BE49-F238E27FC236}">
                <a16:creationId xmlns:a16="http://schemas.microsoft.com/office/drawing/2014/main" xmlns="" id="{B9E0941E-BE3C-426E-7B2B-9A86E02EF96E}"/>
              </a:ext>
            </a:extLst>
          </p:cNvPr>
          <p:cNvSpPr>
            <a:spLocks noGrp="1"/>
          </p:cNvSpPr>
          <p:nvPr>
            <p:ph sz="half" idx="1"/>
          </p:nvPr>
        </p:nvSpPr>
        <p:spPr/>
        <p:txBody>
          <a:bodyPr>
            <a:normAutofit/>
          </a:bodyPr>
          <a:lstStyle/>
          <a:p>
            <a:pPr marL="0" indent="0" algn="l">
              <a:buNone/>
            </a:pPr>
            <a:r>
              <a:rPr lang="en-US" b="1" i="1" dirty="0">
                <a:solidFill>
                  <a:srgbClr val="00B050"/>
                </a:solidFill>
                <a:effectLst/>
                <a:latin typeface="source-serif-pro"/>
              </a:rPr>
              <a:t>Ordering food:</a:t>
            </a:r>
            <a:endParaRPr lang="en-US" b="0" i="0" dirty="0">
              <a:solidFill>
                <a:srgbClr val="00B050"/>
              </a:solidFill>
              <a:effectLst/>
              <a:latin typeface="source-serif-pro"/>
            </a:endParaRPr>
          </a:p>
          <a:p>
            <a:pPr algn="l">
              <a:buFont typeface="Arial" panose="020B0604020202020204" pitchFamily="34" charset="0"/>
              <a:buChar char="•"/>
            </a:pPr>
            <a:r>
              <a:rPr lang="en-US" b="0" i="0" dirty="0">
                <a:solidFill>
                  <a:srgbClr val="292929"/>
                </a:solidFill>
                <a:effectLst/>
                <a:latin typeface="source-serif-pro"/>
              </a:rPr>
              <a:t>search (array of search terms)</a:t>
            </a:r>
          </a:p>
          <a:p>
            <a:pPr algn="l">
              <a:buFont typeface="Arial" panose="020B0604020202020204" pitchFamily="34" charset="0"/>
              <a:buChar char="•"/>
            </a:pPr>
            <a:r>
              <a:rPr lang="en-US" b="0" i="0" dirty="0" err="1">
                <a:solidFill>
                  <a:srgbClr val="292929"/>
                </a:solidFill>
                <a:effectLst/>
                <a:latin typeface="source-serif-pro"/>
              </a:rPr>
              <a:t>addToCart</a:t>
            </a:r>
            <a:r>
              <a:rPr lang="en-US" b="0" i="0" dirty="0">
                <a:solidFill>
                  <a:srgbClr val="292929"/>
                </a:solidFill>
                <a:effectLst/>
                <a:latin typeface="source-serif-pro"/>
              </a:rPr>
              <a:t>(menu-item)</a:t>
            </a:r>
          </a:p>
          <a:p>
            <a:pPr algn="l">
              <a:buFont typeface="Arial" panose="020B0604020202020204" pitchFamily="34" charset="0"/>
              <a:buChar char="•"/>
            </a:pPr>
            <a:r>
              <a:rPr lang="en-US" b="0" i="0" dirty="0">
                <a:solidFill>
                  <a:srgbClr val="292929"/>
                </a:solidFill>
                <a:effectLst/>
                <a:latin typeface="source-serif-pro"/>
              </a:rPr>
              <a:t>order(cart)</a:t>
            </a:r>
          </a:p>
          <a:p>
            <a:pPr algn="l">
              <a:buFont typeface="Arial" panose="020B0604020202020204" pitchFamily="34" charset="0"/>
              <a:buChar char="•"/>
            </a:pPr>
            <a:r>
              <a:rPr lang="en-US" b="0" i="0" dirty="0">
                <a:solidFill>
                  <a:srgbClr val="292929"/>
                </a:solidFill>
                <a:effectLst/>
                <a:latin typeface="source-serif-pro"/>
              </a:rPr>
              <a:t>status(</a:t>
            </a:r>
            <a:r>
              <a:rPr lang="en-US" b="0" i="0" dirty="0" err="1">
                <a:solidFill>
                  <a:srgbClr val="292929"/>
                </a:solidFill>
                <a:effectLst/>
                <a:latin typeface="source-serif-pro"/>
              </a:rPr>
              <a:t>orderId</a:t>
            </a:r>
            <a:r>
              <a:rPr lang="en-US" b="0" i="0" dirty="0">
                <a:solidFill>
                  <a:srgbClr val="292929"/>
                </a:solidFill>
                <a:effectLst/>
                <a:latin typeface="source-serif-pro"/>
              </a:rPr>
              <a:t>)</a:t>
            </a:r>
          </a:p>
          <a:p>
            <a:pPr algn="l">
              <a:buFont typeface="Arial" panose="020B0604020202020204" pitchFamily="34" charset="0"/>
              <a:buChar char="•"/>
            </a:pPr>
            <a:r>
              <a:rPr lang="en-US" b="0" i="0" dirty="0" err="1">
                <a:solidFill>
                  <a:srgbClr val="292929"/>
                </a:solidFill>
                <a:effectLst/>
                <a:latin typeface="source-serif-pro"/>
              </a:rPr>
              <a:t>retrieveOrder</a:t>
            </a:r>
            <a:r>
              <a:rPr lang="en-US" b="0" i="0" dirty="0">
                <a:solidFill>
                  <a:srgbClr val="292929"/>
                </a:solidFill>
                <a:effectLst/>
                <a:latin typeface="source-serif-pro"/>
              </a:rPr>
              <a:t>(</a:t>
            </a:r>
            <a:r>
              <a:rPr lang="en-US" b="0" i="0" dirty="0" err="1">
                <a:solidFill>
                  <a:srgbClr val="292929"/>
                </a:solidFill>
                <a:effectLst/>
                <a:latin typeface="source-serif-pro"/>
              </a:rPr>
              <a:t>orderId</a:t>
            </a:r>
            <a:r>
              <a:rPr lang="en-US" b="0" i="0" dirty="0">
                <a:solidFill>
                  <a:srgbClr val="292929"/>
                </a:solidFill>
                <a:effectLst/>
                <a:latin typeface="source-serif-pro"/>
              </a:rPr>
              <a:t>)</a:t>
            </a:r>
          </a:p>
          <a:p>
            <a:pPr algn="l">
              <a:buFont typeface="Arial" panose="020B0604020202020204" pitchFamily="34" charset="0"/>
              <a:buChar char="•"/>
            </a:pPr>
            <a:r>
              <a:rPr lang="en-US" b="0" i="0" dirty="0" err="1">
                <a:solidFill>
                  <a:srgbClr val="292929"/>
                </a:solidFill>
                <a:effectLst/>
                <a:latin typeface="source-serif-pro"/>
              </a:rPr>
              <a:t>cancelOrder</a:t>
            </a:r>
            <a:r>
              <a:rPr lang="en-US" b="0" i="0" dirty="0">
                <a:solidFill>
                  <a:srgbClr val="292929"/>
                </a:solidFill>
                <a:effectLst/>
                <a:latin typeface="source-serif-pro"/>
              </a:rPr>
              <a:t>(</a:t>
            </a:r>
            <a:r>
              <a:rPr lang="en-US" b="0" i="0" dirty="0" err="1">
                <a:solidFill>
                  <a:srgbClr val="292929"/>
                </a:solidFill>
                <a:effectLst/>
                <a:latin typeface="source-serif-pro"/>
              </a:rPr>
              <a:t>orderId</a:t>
            </a:r>
            <a:r>
              <a:rPr lang="en-US" b="0" i="0" dirty="0">
                <a:solidFill>
                  <a:srgbClr val="292929"/>
                </a:solidFill>
                <a:effectLst/>
                <a:latin typeface="source-serif-pro"/>
              </a:rPr>
              <a:t>)</a:t>
            </a:r>
          </a:p>
          <a:p>
            <a:endParaRPr lang="en-US" dirty="0"/>
          </a:p>
        </p:txBody>
      </p:sp>
      <p:pic>
        <p:nvPicPr>
          <p:cNvPr id="6" name="Content Placeholder 5">
            <a:extLst>
              <a:ext uri="{FF2B5EF4-FFF2-40B4-BE49-F238E27FC236}">
                <a16:creationId xmlns:a16="http://schemas.microsoft.com/office/drawing/2014/main" xmlns="" id="{50B5A733-0507-2D6A-F95E-30A9481350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03333" y="1532466"/>
            <a:ext cx="6688667" cy="4563533"/>
          </a:xfrm>
        </p:spPr>
      </p:pic>
    </p:spTree>
    <p:extLst>
      <p:ext uri="{BB962C8B-B14F-4D97-AF65-F5344CB8AC3E}">
        <p14:creationId xmlns:p14="http://schemas.microsoft.com/office/powerpoint/2010/main" val="2600877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1E53561-2868-8ABB-34E6-B052E5AB37C2}"/>
              </a:ext>
            </a:extLst>
          </p:cNvPr>
          <p:cNvSpPr txBox="1"/>
          <p:nvPr/>
        </p:nvSpPr>
        <p:spPr>
          <a:xfrm>
            <a:off x="0" y="304800"/>
            <a:ext cx="9144000" cy="6463308"/>
          </a:xfrm>
          <a:prstGeom prst="rect">
            <a:avLst/>
          </a:prstGeom>
          <a:noFill/>
        </p:spPr>
        <p:txBody>
          <a:bodyPr wrap="square">
            <a:spAutoFit/>
          </a:bodyPr>
          <a:lstStyle/>
          <a:p>
            <a:pPr algn="l"/>
            <a:r>
              <a:rPr lang="en-US" b="1" i="0" dirty="0">
                <a:solidFill>
                  <a:srgbClr val="292929"/>
                </a:solidFill>
                <a:effectLst/>
                <a:latin typeface="sohne"/>
              </a:rPr>
              <a:t>Data Partitioning</a:t>
            </a:r>
          </a:p>
          <a:p>
            <a:pPr algn="l"/>
            <a:r>
              <a:rPr lang="en-US" b="0" i="0" dirty="0">
                <a:solidFill>
                  <a:srgbClr val="292929"/>
                </a:solidFill>
                <a:effectLst/>
                <a:latin typeface="source-serif-pro"/>
              </a:rPr>
              <a:t>As the data grows, it becomes impossible to store all the data in just once instance of the database. Restaurant data can be partitioned based on:</a:t>
            </a:r>
          </a:p>
          <a:p>
            <a:pPr algn="l">
              <a:buFont typeface="Arial" panose="020B0604020202020204" pitchFamily="34" charset="0"/>
              <a:buChar char="•"/>
            </a:pPr>
            <a:r>
              <a:rPr lang="en-US" b="0" i="0" dirty="0">
                <a:solidFill>
                  <a:srgbClr val="292929"/>
                </a:solidFill>
                <a:effectLst/>
                <a:latin typeface="source-serif-pro"/>
              </a:rPr>
              <a:t>Area code</a:t>
            </a:r>
          </a:p>
          <a:p>
            <a:pPr algn="l">
              <a:buFont typeface="Arial" panose="020B0604020202020204" pitchFamily="34" charset="0"/>
              <a:buChar char="•"/>
            </a:pPr>
            <a:r>
              <a:rPr lang="en-US" b="0" i="0" dirty="0" err="1">
                <a:solidFill>
                  <a:srgbClr val="292929"/>
                </a:solidFill>
                <a:effectLst/>
                <a:latin typeface="source-serif-pro"/>
              </a:rPr>
              <a:t>RestaurantId</a:t>
            </a:r>
            <a:endParaRPr lang="en-US" b="0" i="0" dirty="0">
              <a:solidFill>
                <a:srgbClr val="292929"/>
              </a:solidFill>
              <a:effectLst/>
              <a:latin typeface="source-serif-pro"/>
            </a:endParaRPr>
          </a:p>
          <a:p>
            <a:pPr algn="l">
              <a:buFont typeface="Arial" panose="020B0604020202020204" pitchFamily="34" charset="0"/>
              <a:buChar char="•"/>
            </a:pPr>
            <a:r>
              <a:rPr lang="en-US" b="0" i="0" dirty="0">
                <a:solidFill>
                  <a:srgbClr val="292929"/>
                </a:solidFill>
                <a:effectLst/>
                <a:latin typeface="source-serif-pro"/>
              </a:rPr>
              <a:t>Menu items/cuisines/dishes</a:t>
            </a:r>
          </a:p>
          <a:p>
            <a:pPr algn="l">
              <a:buFont typeface="Arial" panose="020B0604020202020204" pitchFamily="34" charset="0"/>
              <a:buChar char="•"/>
            </a:pPr>
            <a:r>
              <a:rPr lang="en-US" b="0" i="0" dirty="0">
                <a:solidFill>
                  <a:srgbClr val="292929"/>
                </a:solidFill>
                <a:effectLst/>
                <a:latin typeface="source-serif-pro"/>
              </a:rPr>
              <a:t>Combination of area code &amp; </a:t>
            </a:r>
            <a:r>
              <a:rPr lang="en-US" b="0" i="0" dirty="0" err="1">
                <a:solidFill>
                  <a:srgbClr val="292929"/>
                </a:solidFill>
                <a:effectLst/>
                <a:latin typeface="source-serif-pro"/>
              </a:rPr>
              <a:t>restaurantId</a:t>
            </a:r>
            <a:endParaRPr lang="en-US" b="0" i="0" dirty="0">
              <a:solidFill>
                <a:srgbClr val="292929"/>
              </a:solidFill>
              <a:effectLst/>
              <a:latin typeface="source-serif-pro"/>
            </a:endParaRPr>
          </a:p>
          <a:p>
            <a:pPr algn="l">
              <a:buFont typeface="Arial" panose="020B0604020202020204" pitchFamily="34" charset="0"/>
              <a:buChar char="•"/>
            </a:pPr>
            <a:endParaRPr lang="en-US" dirty="0">
              <a:solidFill>
                <a:srgbClr val="292929"/>
              </a:solidFill>
              <a:latin typeface="source-serif-pro"/>
            </a:endParaRPr>
          </a:p>
          <a:p>
            <a:pPr algn="l">
              <a:buFont typeface="Arial" panose="020B0604020202020204" pitchFamily="34" charset="0"/>
              <a:buChar char="•"/>
            </a:pPr>
            <a:endParaRPr lang="en-US" b="0" i="0" dirty="0">
              <a:solidFill>
                <a:srgbClr val="292929"/>
              </a:solidFill>
              <a:effectLst/>
              <a:latin typeface="source-serif-pro"/>
            </a:endParaRPr>
          </a:p>
          <a:p>
            <a:pPr algn="l"/>
            <a:r>
              <a:rPr lang="en-US" b="0" i="0" dirty="0">
                <a:solidFill>
                  <a:srgbClr val="292929"/>
                </a:solidFill>
                <a:effectLst/>
                <a:latin typeface="SimSun-ExtB" panose="02010609060101010101" pitchFamily="49" charset="-122"/>
                <a:ea typeface="SimSun-ExtB" panose="02010609060101010101" pitchFamily="49" charset="-122"/>
              </a:rPr>
              <a:t>Each of the above partitioning schemes has its own benefits and disadvantages. The strategy needs to be well thought out considering all possible side effects and performance improvements before implementing it.</a:t>
            </a:r>
          </a:p>
          <a:p>
            <a:pPr algn="l"/>
            <a:endParaRPr lang="en-US" dirty="0">
              <a:solidFill>
                <a:srgbClr val="292929"/>
              </a:solidFill>
              <a:latin typeface="SimSun-ExtB" panose="02010609060101010101" pitchFamily="49" charset="-122"/>
              <a:ea typeface="SimSun-ExtB" panose="02010609060101010101" pitchFamily="49" charset="-122"/>
            </a:endParaRPr>
          </a:p>
          <a:p>
            <a:pPr algn="l"/>
            <a:endParaRPr lang="en-US" b="0" i="0" dirty="0">
              <a:solidFill>
                <a:srgbClr val="292929"/>
              </a:solidFill>
              <a:effectLst/>
              <a:latin typeface="SimSun-ExtB" panose="02010609060101010101" pitchFamily="49" charset="-122"/>
              <a:ea typeface="SimSun-ExtB" panose="02010609060101010101" pitchFamily="49" charset="-122"/>
            </a:endParaRPr>
          </a:p>
          <a:p>
            <a:pPr algn="l"/>
            <a:r>
              <a:rPr lang="en-US" b="1" i="0" dirty="0">
                <a:solidFill>
                  <a:srgbClr val="292929"/>
                </a:solidFill>
                <a:effectLst/>
                <a:latin typeface="sohne"/>
              </a:rPr>
              <a:t>Conclusion</a:t>
            </a:r>
          </a:p>
          <a:p>
            <a:pPr algn="l"/>
            <a:r>
              <a:rPr lang="en-US" b="0" i="0" dirty="0">
                <a:solidFill>
                  <a:srgbClr val="292929"/>
                </a:solidFill>
                <a:effectLst/>
                <a:latin typeface="source-serif-pro"/>
              </a:rPr>
              <a:t>System design interviews are very challenging and thought-provoking and really gives the interviewer a sneak peek into the technical acumen of the interviewee. The best way for preparing for this kind of interview is to start enjoying designing big popular day-to-day applications. Thinking about millions of users, huge datasets, points of failures, transactions, and so forth. I hope this discussion gives you some ideas about how you could go about tackling such interviews. </a:t>
            </a:r>
            <a:r>
              <a:rPr lang="en-US" b="0" i="0" u="sng" dirty="0">
                <a:solidFill>
                  <a:srgbClr val="292929"/>
                </a:solidFill>
                <a:effectLst/>
                <a:latin typeface="source-serif-pro"/>
                <a:hlinkClick r:id="rId2"/>
              </a:rPr>
              <a:t>Educative.io</a:t>
            </a:r>
            <a:r>
              <a:rPr lang="en-US" b="0" i="0" dirty="0">
                <a:solidFill>
                  <a:srgbClr val="292929"/>
                </a:solidFill>
                <a:effectLst/>
                <a:latin typeface="source-serif-pro"/>
              </a:rPr>
              <a:t> has several examples and this post, in part, is influenced by some of the examples presented there.</a:t>
            </a:r>
          </a:p>
          <a:p>
            <a:pPr algn="l"/>
            <a:endParaRPr lang="en-US" b="0" i="0" dirty="0">
              <a:solidFill>
                <a:srgbClr val="292929"/>
              </a:solidFill>
              <a:effectLst/>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2840904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C4F24400-8996-1129-DE93-8DFECF36EC5F}"/>
              </a:ext>
            </a:extLst>
          </p:cNvPr>
          <p:cNvSpPr txBox="1"/>
          <p:nvPr/>
        </p:nvSpPr>
        <p:spPr>
          <a:xfrm>
            <a:off x="897467" y="1007533"/>
            <a:ext cx="11074400" cy="5262979"/>
          </a:xfrm>
          <a:prstGeom prst="rect">
            <a:avLst/>
          </a:prstGeom>
          <a:noFill/>
        </p:spPr>
        <p:txBody>
          <a:bodyPr wrap="square">
            <a:spAutoFit/>
          </a:bodyPr>
          <a:lstStyle/>
          <a:p>
            <a:pPr algn="l"/>
            <a:r>
              <a:rPr lang="en-US" sz="2400" b="1" i="0" dirty="0">
                <a:solidFill>
                  <a:srgbClr val="292929"/>
                </a:solidFill>
                <a:effectLst/>
                <a:latin typeface="sohne"/>
              </a:rPr>
              <a:t>References:</a:t>
            </a:r>
          </a:p>
          <a:p>
            <a:pPr algn="l">
              <a:buFont typeface="Arial" panose="020B0604020202020204" pitchFamily="34" charset="0"/>
              <a:buChar char="•"/>
            </a:pPr>
            <a:r>
              <a:rPr lang="en-US" sz="2400" b="0" i="0" u="sng" dirty="0">
                <a:solidFill>
                  <a:srgbClr val="292929"/>
                </a:solidFill>
                <a:effectLst/>
                <a:latin typeface="source-serif-pro"/>
                <a:hlinkClick r:id="rId2"/>
              </a:rPr>
              <a:t>Wikipedia</a:t>
            </a:r>
            <a:endParaRPr lang="en-US" sz="2400" b="0" i="0" dirty="0">
              <a:solidFill>
                <a:srgbClr val="292929"/>
              </a:solidFill>
              <a:effectLst/>
              <a:latin typeface="source-serif-pro"/>
            </a:endParaRPr>
          </a:p>
          <a:p>
            <a:pPr algn="l">
              <a:buFont typeface="Arial" panose="020B0604020202020204" pitchFamily="34" charset="0"/>
              <a:buChar char="•"/>
            </a:pPr>
            <a:r>
              <a:rPr lang="en-US" sz="2400" b="0" i="0" u="sng" dirty="0">
                <a:solidFill>
                  <a:srgbClr val="292929"/>
                </a:solidFill>
                <a:effectLst/>
                <a:latin typeface="source-serif-pro"/>
                <a:hlinkClick r:id="rId3"/>
              </a:rPr>
              <a:t>Kafka Architecture</a:t>
            </a:r>
            <a:endParaRPr lang="en-US" sz="2400" b="0" i="0" dirty="0">
              <a:solidFill>
                <a:srgbClr val="292929"/>
              </a:solidFill>
              <a:effectLst/>
              <a:latin typeface="source-serif-pro"/>
            </a:endParaRPr>
          </a:p>
          <a:p>
            <a:pPr algn="l">
              <a:buFont typeface="Arial" panose="020B0604020202020204" pitchFamily="34" charset="0"/>
              <a:buChar char="•"/>
            </a:pPr>
            <a:r>
              <a:rPr lang="en-US" sz="2400" b="0" i="0" dirty="0">
                <a:solidFill>
                  <a:srgbClr val="292929"/>
                </a:solidFill>
                <a:effectLst/>
                <a:latin typeface="source-serif-pro"/>
              </a:rPr>
              <a:t>Educative.io — </a:t>
            </a:r>
            <a:r>
              <a:rPr lang="en-US" sz="2400" b="0" i="0" u="sng" dirty="0">
                <a:solidFill>
                  <a:srgbClr val="292929"/>
                </a:solidFill>
                <a:effectLst/>
                <a:latin typeface="source-serif-pro"/>
                <a:hlinkClick r:id="rId4"/>
              </a:rPr>
              <a:t>Grokking the System Design interviews</a:t>
            </a:r>
            <a:r>
              <a:rPr lang="en-US" sz="2400" b="0" i="0" dirty="0">
                <a:solidFill>
                  <a:srgbClr val="292929"/>
                </a:solidFill>
                <a:effectLst/>
                <a:latin typeface="source-serif-pro"/>
              </a:rPr>
              <a:t>.</a:t>
            </a:r>
          </a:p>
          <a:p>
            <a:pPr algn="l">
              <a:buFont typeface="Arial" panose="020B0604020202020204" pitchFamily="34" charset="0"/>
              <a:buChar char="•"/>
            </a:pPr>
            <a:r>
              <a:rPr lang="en-US" sz="2400" b="0" i="0" u="sng" dirty="0">
                <a:solidFill>
                  <a:srgbClr val="292929"/>
                </a:solidFill>
                <a:effectLst/>
                <a:latin typeface="source-serif-pro"/>
                <a:hlinkClick r:id="rId5"/>
              </a:rPr>
              <a:t>How to add a Redis caching layer to your Elasticsearch queries</a:t>
            </a:r>
            <a:r>
              <a:rPr lang="en-US" sz="2400" b="0" i="0" dirty="0">
                <a:solidFill>
                  <a:srgbClr val="292929"/>
                </a:solidFill>
                <a:effectLst/>
                <a:latin typeface="source-serif-pro"/>
              </a:rPr>
              <a:t>.</a:t>
            </a:r>
          </a:p>
          <a:p>
            <a:pPr algn="l">
              <a:buFont typeface="Arial" panose="020B0604020202020204" pitchFamily="34" charset="0"/>
              <a:buChar char="•"/>
            </a:pPr>
            <a:r>
              <a:rPr lang="en-US" sz="2400" b="0" i="0" u="sng" dirty="0">
                <a:solidFill>
                  <a:srgbClr val="292929"/>
                </a:solidFill>
                <a:effectLst/>
                <a:latin typeface="source-serif-pro"/>
                <a:hlinkClick r:id="rId6"/>
              </a:rPr>
              <a:t>Keeping Elasticsearch in sync</a:t>
            </a:r>
            <a:endParaRPr lang="en-US" sz="2400" b="0" i="0" u="sng" dirty="0">
              <a:solidFill>
                <a:srgbClr val="292929"/>
              </a:solidFill>
              <a:effectLst/>
              <a:latin typeface="source-serif-pro"/>
            </a:endParaRPr>
          </a:p>
          <a:p>
            <a:pPr algn="l">
              <a:buFont typeface="Arial" panose="020B0604020202020204" pitchFamily="34" charset="0"/>
              <a:buChar char="•"/>
            </a:pPr>
            <a:endParaRPr lang="en-US" sz="2400" u="sng" dirty="0">
              <a:solidFill>
                <a:srgbClr val="292929"/>
              </a:solidFill>
              <a:latin typeface="source-serif-pro"/>
            </a:endParaRPr>
          </a:p>
          <a:p>
            <a:pPr algn="l">
              <a:buFont typeface="Arial" panose="020B0604020202020204" pitchFamily="34" charset="0"/>
              <a:buChar char="•"/>
            </a:pPr>
            <a:endParaRPr lang="en-US" sz="2400" b="0" i="0" u="sng" dirty="0">
              <a:solidFill>
                <a:srgbClr val="292929"/>
              </a:solidFill>
              <a:effectLst/>
              <a:latin typeface="source-serif-pro"/>
            </a:endParaRPr>
          </a:p>
          <a:p>
            <a:pPr algn="l"/>
            <a:endParaRPr lang="en-US" sz="2400" u="sng" dirty="0">
              <a:solidFill>
                <a:srgbClr val="292929"/>
              </a:solidFill>
              <a:latin typeface="source-serif-pro"/>
            </a:endParaRPr>
          </a:p>
          <a:p>
            <a:pPr algn="l"/>
            <a:r>
              <a:rPr lang="en-US" sz="2400" b="1" i="1" dirty="0">
                <a:solidFill>
                  <a:srgbClr val="292929"/>
                </a:solidFill>
                <a:effectLst/>
                <a:latin typeface="sohne"/>
              </a:rPr>
              <a:t>Disclaimers:</a:t>
            </a:r>
            <a:endParaRPr lang="en-US" sz="2400" b="1" i="0" dirty="0">
              <a:solidFill>
                <a:srgbClr val="292929"/>
              </a:solidFill>
              <a:effectLst/>
              <a:latin typeface="sohne"/>
            </a:endParaRPr>
          </a:p>
          <a:p>
            <a:pPr algn="l">
              <a:buFont typeface="Arial" panose="020B0604020202020204" pitchFamily="34" charset="0"/>
              <a:buChar char="•"/>
            </a:pPr>
            <a:r>
              <a:rPr lang="en-US" sz="2400" b="1" i="0" dirty="0">
                <a:solidFill>
                  <a:srgbClr val="292929"/>
                </a:solidFill>
                <a:effectLst/>
                <a:latin typeface="source-serif-pro"/>
              </a:rPr>
              <a:t>This is exclusively my personal design exercise and only for demonstration purposes. I am not affiliated to </a:t>
            </a:r>
            <a:r>
              <a:rPr lang="en-US" sz="2400" b="1" i="0" dirty="0" err="1">
                <a:solidFill>
                  <a:srgbClr val="292929"/>
                </a:solidFill>
                <a:effectLst/>
                <a:latin typeface="source-serif-pro"/>
              </a:rPr>
              <a:t>DoorDash</a:t>
            </a:r>
            <a:r>
              <a:rPr lang="en-US" sz="2400" b="1" i="0" dirty="0">
                <a:solidFill>
                  <a:srgbClr val="292929"/>
                </a:solidFill>
                <a:effectLst/>
                <a:latin typeface="source-serif-pro"/>
              </a:rPr>
              <a:t> in any way.</a:t>
            </a:r>
            <a:endParaRPr lang="en-US" sz="2400" b="0" i="0" dirty="0">
              <a:solidFill>
                <a:srgbClr val="292929"/>
              </a:solidFill>
              <a:effectLst/>
              <a:latin typeface="source-serif-pro"/>
            </a:endParaRPr>
          </a:p>
          <a:p>
            <a:pPr algn="l">
              <a:buFont typeface="Arial" panose="020B0604020202020204" pitchFamily="34" charset="0"/>
              <a:buChar char="•"/>
            </a:pPr>
            <a:r>
              <a:rPr lang="en-US" sz="2400" b="1" i="0" dirty="0">
                <a:solidFill>
                  <a:srgbClr val="292929"/>
                </a:solidFill>
                <a:effectLst/>
                <a:latin typeface="source-serif-pro"/>
              </a:rPr>
              <a:t>The design and the views expressed here are my own and are not from my employer.</a:t>
            </a:r>
            <a:endParaRPr lang="en-US" sz="2400" b="0" i="0" dirty="0">
              <a:solidFill>
                <a:srgbClr val="292929"/>
              </a:solidFill>
              <a:effectLst/>
              <a:latin typeface="source-serif-pro"/>
            </a:endParaRPr>
          </a:p>
          <a:p>
            <a:pPr algn="l">
              <a:buFont typeface="Arial" panose="020B0604020202020204" pitchFamily="34" charset="0"/>
              <a:buChar char="•"/>
            </a:pPr>
            <a:endParaRPr lang="en-US" sz="2400" b="0" i="0" dirty="0">
              <a:solidFill>
                <a:srgbClr val="292929"/>
              </a:solidFill>
              <a:effectLst/>
              <a:latin typeface="source-serif-pro"/>
            </a:endParaRPr>
          </a:p>
        </p:txBody>
      </p:sp>
    </p:spTree>
    <p:extLst>
      <p:ext uri="{BB962C8B-B14F-4D97-AF65-F5344CB8AC3E}">
        <p14:creationId xmlns:p14="http://schemas.microsoft.com/office/powerpoint/2010/main" val="492765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KHANA KA KHAJANA ppt</Template>
  <TotalTime>0</TotalTime>
  <Words>481</Words>
  <Application>Microsoft Office PowerPoint</Application>
  <PresentationFormat>Widescreen</PresentationFormat>
  <Paragraphs>72</Paragraphs>
  <Slides>10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SimSun-ExtB</vt:lpstr>
      <vt:lpstr>Algerian</vt:lpstr>
      <vt:lpstr>Arial</vt:lpstr>
      <vt:lpstr>BookAntiqua</vt:lpstr>
      <vt:lpstr>BookAntiqua-Bold</vt:lpstr>
      <vt:lpstr>Calibri</vt:lpstr>
      <vt:lpstr>Calibri Light</vt:lpstr>
      <vt:lpstr>Script MT Bold</vt:lpstr>
      <vt:lpstr>Snap ITC</vt:lpstr>
      <vt:lpstr>sohne</vt:lpstr>
      <vt:lpstr>source-serif-pro</vt:lpstr>
      <vt:lpstr>Office Theme</vt:lpstr>
      <vt:lpstr>KHANA KA KHAJANA</vt:lpstr>
      <vt:lpstr>Data Model</vt:lpstr>
      <vt:lpstr>PowerPoint Presentation</vt:lpstr>
      <vt:lpstr>Restaurant Profile Service</vt:lpstr>
      <vt:lpstr>         External Payment Gateway</vt:lpstr>
      <vt:lpstr>Service</vt:lpstr>
      <vt:lpstr>System APIs Some of the customer-facing APIs exposed by the various services: </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KHANA KA KHAJANA</dc:title>
  <dc:creator>Vishal Singh</dc:creator>
  <cp:lastModifiedBy>Microsoft account</cp:lastModifiedBy>
  <cp:revision>2</cp:revision>
  <dcterms:created xsi:type="dcterms:W3CDTF">2023-05-24T19:08:06Z</dcterms:created>
  <dcterms:modified xsi:type="dcterms:W3CDTF">2023-07-20T17:19:03Z</dcterms:modified>
</cp:coreProperties>
</file>